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1.xml" ContentType="application/vnd.openxmlformats-officedocument.presentationml.notesSlide+xml"/>
  <Override PartName="/ppt/tags/tag218.xml" ContentType="application/vnd.openxmlformats-officedocument.presentationml.tags+xml"/>
  <Override PartName="/ppt/notesSlides/notesSlide2.xml" ContentType="application/vnd.openxmlformats-officedocument.presentationml.notesSlide+xml"/>
  <Override PartName="/ppt/tags/tag219.xml" ContentType="application/vnd.openxmlformats-officedocument.presentationml.tags+xml"/>
  <Override PartName="/ppt/notesSlides/notesSlide3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2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223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22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46" r:id="rId1"/>
    <p:sldMasterId id="2147485164" r:id="rId2"/>
  </p:sldMasterIdLst>
  <p:notesMasterIdLst>
    <p:notesMasterId r:id="rId11"/>
  </p:notesMasterIdLst>
  <p:handoutMasterIdLst>
    <p:handoutMasterId r:id="rId12"/>
  </p:handoutMasterIdLst>
  <p:sldIdLst>
    <p:sldId id="401" r:id="rId3"/>
    <p:sldId id="400" r:id="rId4"/>
    <p:sldId id="398" r:id="rId5"/>
    <p:sldId id="339" r:id="rId6"/>
    <p:sldId id="340" r:id="rId7"/>
    <p:sldId id="395" r:id="rId8"/>
    <p:sldId id="396" r:id="rId9"/>
    <p:sldId id="391" r:id="rId10"/>
  </p:sldIdLst>
  <p:sldSz cx="10477500" cy="5883275"/>
  <p:notesSz cx="6794500" cy="9931400"/>
  <p:custDataLst>
    <p:tags r:id="rId13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1pPr>
    <a:lvl2pPr marL="473245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2pPr>
    <a:lvl3pPr marL="948139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3pPr>
    <a:lvl4pPr marL="1423033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4pPr>
    <a:lvl5pPr marL="1897926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6pPr>
    <a:lvl7pPr marL="2849362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7pPr>
    <a:lvl8pPr marL="3324255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8pPr>
    <a:lvl9pPr marL="3799149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D8D"/>
    <a:srgbClr val="F79233"/>
    <a:srgbClr val="464646"/>
    <a:srgbClr val="916A80"/>
    <a:srgbClr val="C0C0C0"/>
    <a:srgbClr val="FF0033"/>
    <a:srgbClr val="000000"/>
    <a:srgbClr val="AEAEAE"/>
    <a:srgbClr val="F06464"/>
    <a:srgbClr val="FFE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6016" autoAdjust="0"/>
  </p:normalViewPr>
  <p:slideViewPr>
    <p:cSldViewPr snapToGrid="0" snapToObjects="1">
      <p:cViewPr>
        <p:scale>
          <a:sx n="125" d="100"/>
          <a:sy n="125" d="100"/>
        </p:scale>
        <p:origin x="-378" y="-114"/>
      </p:cViewPr>
      <p:guideLst>
        <p:guide orient="horz" pos="730"/>
        <p:guide orient="horz" pos="588"/>
        <p:guide orient="horz" pos="312"/>
        <p:guide orient="horz" pos="233"/>
        <p:guide orient="horz" pos="3166"/>
        <p:guide orient="horz" pos="2776"/>
        <p:guide orient="horz" pos="181"/>
        <p:guide orient="horz" pos="3230"/>
        <p:guide pos="3488"/>
        <p:guide pos="6240"/>
        <p:guide pos="366"/>
        <p:guide pos="6599"/>
        <p:guide pos="564"/>
        <p:guide pos="3314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55273189326558E-2"/>
          <c:y val="5.2747252747252747E-2"/>
          <c:w val="0.94409148665819564"/>
          <c:h val="0.731868131868131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Tabelle1!$A$2</c:f>
              <c:strCache>
                <c:ptCount val="1"/>
                <c:pt idx="0">
                  <c:v>Besitz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2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101600" dist="26941" dir="1890001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numFmt formatCode="0" sourceLinked="0"/>
            <c:spPr>
              <a:noFill/>
              <a:ln w="238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(Tabelle1!$B$1;Tabelle1!$D$1:$G$1;Tabelle1!$J$1:$K$1)</c:f>
              <c:strCache>
                <c:ptCount val="7"/>
                <c:pt idx="0">
                  <c:v>Fernseher</c:v>
                </c:pt>
                <c:pt idx="1">
                  <c:v>PC</c:v>
                </c:pt>
                <c:pt idx="2">
                  <c:v>DVD / 
VHS / DVR</c:v>
                </c:pt>
                <c:pt idx="3">
                  <c:v>Laptop,
Netbook</c:v>
                </c:pt>
                <c:pt idx="4">
                  <c:v>Smartphone</c:v>
                </c:pt>
                <c:pt idx="5">
                  <c:v>Tablet</c:v>
                </c:pt>
                <c:pt idx="6">
                  <c:v>E-Book-
Reader</c:v>
                </c:pt>
              </c:strCache>
            </c:strRef>
          </c:cat>
          <c:val>
            <c:numRef>
              <c:f>(Tabelle1!$B$2;Tabelle1!$D$2:$G$2;Tabelle1!$J$2:$K$2)</c:f>
              <c:numCache>
                <c:formatCode>0</c:formatCode>
                <c:ptCount val="7"/>
                <c:pt idx="0">
                  <c:v>93.725630376012447</c:v>
                </c:pt>
                <c:pt idx="1">
                  <c:v>74.42700818726999</c:v>
                </c:pt>
                <c:pt idx="2">
                  <c:v>70.095538030108457</c:v>
                </c:pt>
                <c:pt idx="3">
                  <c:v>67.815596372159959</c:v>
                </c:pt>
                <c:pt idx="4">
                  <c:v>57.624097551843974</c:v>
                </c:pt>
                <c:pt idx="5">
                  <c:v>16.095788232682757</c:v>
                </c:pt>
                <c:pt idx="6">
                  <c:v>10.164733905065813</c:v>
                </c:pt>
              </c:numCache>
            </c:numRef>
          </c:val>
        </c:ser>
        <c:ser>
          <c:idx val="0"/>
          <c:order val="1"/>
          <c:tx>
            <c:strRef>
              <c:f>Tabelle1!$A$3</c:f>
              <c:strCache>
                <c:ptCount val="1"/>
                <c:pt idx="0">
                  <c:v>Kauf geplant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101600" dist="26941" dir="18900010" algn="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txPr>
              <a:bodyPr/>
              <a:lstStyle/>
              <a:p>
                <a:pPr algn="ctr">
                  <a:defRPr lang="de-DE" sz="11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(Tabelle1!$B$1;Tabelle1!$D$1:$G$1;Tabelle1!$J$1:$K$1)</c:f>
              <c:strCache>
                <c:ptCount val="7"/>
                <c:pt idx="0">
                  <c:v>Fernseher</c:v>
                </c:pt>
                <c:pt idx="1">
                  <c:v>PC</c:v>
                </c:pt>
                <c:pt idx="2">
                  <c:v>DVD / 
VHS / DVR</c:v>
                </c:pt>
                <c:pt idx="3">
                  <c:v>Laptop,
Netbook</c:v>
                </c:pt>
                <c:pt idx="4">
                  <c:v>Smartphone</c:v>
                </c:pt>
                <c:pt idx="5">
                  <c:v>Tablet</c:v>
                </c:pt>
                <c:pt idx="6">
                  <c:v>E-Book-
Reader</c:v>
                </c:pt>
              </c:strCache>
            </c:strRef>
          </c:cat>
          <c:val>
            <c:numRef>
              <c:f>(Tabelle1!$B$3;Tabelle1!$D$3:$G$3;Tabelle1!$J$3:$K$3)</c:f>
              <c:numCache>
                <c:formatCode>0</c:formatCode>
                <c:ptCount val="7"/>
                <c:pt idx="0">
                  <c:v>1.0886388850582815</c:v>
                </c:pt>
                <c:pt idx="1">
                  <c:v>0.95889968158008931</c:v>
                </c:pt>
                <c:pt idx="2">
                  <c:v>1.48018780440398</c:v>
                </c:pt>
                <c:pt idx="3">
                  <c:v>3.8594033281048921</c:v>
                </c:pt>
                <c:pt idx="4">
                  <c:v>4.8527542517676006</c:v>
                </c:pt>
                <c:pt idx="5">
                  <c:v>5.6308281955080037</c:v>
                </c:pt>
                <c:pt idx="6">
                  <c:v>5.0724176901061817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7719424"/>
        <c:axId val="227721216"/>
      </c:barChart>
      <c:catAx>
        <c:axId val="2277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8951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7721216"/>
        <c:crosses val="autoZero"/>
        <c:auto val="1"/>
        <c:lblAlgn val="ctr"/>
        <c:lblOffset val="100"/>
        <c:noMultiLvlLbl val="0"/>
      </c:catAx>
      <c:valAx>
        <c:axId val="227721216"/>
        <c:scaling>
          <c:orientation val="minMax"/>
        </c:scaling>
        <c:delete val="0"/>
        <c:axPos val="l"/>
        <c:majorGridlines>
          <c:spPr>
            <a:ln w="2984">
              <a:solidFill>
                <a:srgbClr val="8D8D8D"/>
              </a:solidFill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spPr>
          <a:ln w="8951">
            <a:noFill/>
          </a:ln>
        </c:spPr>
        <c:txPr>
          <a:bodyPr rot="0" vert="horz"/>
          <a:lstStyle/>
          <a:p>
            <a:pPr>
              <a:defRPr sz="940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7719424"/>
        <c:crosses val="autoZero"/>
        <c:crossBetween val="between"/>
        <c:majorUnit val="20"/>
      </c:valAx>
      <c:spPr>
        <a:noFill/>
        <a:ln w="23871">
          <a:noFill/>
        </a:ln>
      </c:spPr>
    </c:plotArea>
    <c:legend>
      <c:legendPos val="r"/>
      <c:layout>
        <c:manualLayout>
          <c:xMode val="edge"/>
          <c:yMode val="edge"/>
          <c:x val="1.4082165992817636E-2"/>
          <c:y val="0.89027648322693065"/>
          <c:w val="0.26422526475870506"/>
          <c:h val="0.10672855885195742"/>
        </c:manualLayout>
      </c:layout>
      <c:overlay val="0"/>
      <c:spPr>
        <a:noFill/>
        <a:ln w="23871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20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41361916771753E-2"/>
          <c:y val="5.4761904761904762E-2"/>
          <c:w val="0.78561453680257665"/>
          <c:h val="0.84403470119619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Häufig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3150">
              <a:noFill/>
              <a:prstDash val="solid"/>
            </a:ln>
            <a:effectLst>
              <a:outerShdw blurRad="101600" dist="26941" dir="1890001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(Tabelle1!$B$1:$M$1;Tabelle1!$N$1)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(Tabelle1!$B$2:$M$2;Tabelle1!$N$2)</c:f>
              <c:numCache>
                <c:formatCode>0</c:formatCode>
                <c:ptCount val="13"/>
                <c:pt idx="0">
                  <c:v>5.0173010380622838</c:v>
                </c:pt>
                <c:pt idx="1">
                  <c:v>9.2691622103386813</c:v>
                </c:pt>
                <c:pt idx="2">
                  <c:v>9.8086124401913874</c:v>
                </c:pt>
                <c:pt idx="3">
                  <c:v>7.7</c:v>
                </c:pt>
                <c:pt idx="4">
                  <c:v>10.8</c:v>
                </c:pt>
                <c:pt idx="5">
                  <c:v>13.8</c:v>
                </c:pt>
                <c:pt idx="6">
                  <c:v>10.199004975124378</c:v>
                </c:pt>
                <c:pt idx="7">
                  <c:v>11.538461538461538</c:v>
                </c:pt>
                <c:pt idx="8">
                  <c:v>17.327480769464096</c:v>
                </c:pt>
                <c:pt idx="9">
                  <c:v>17.769730729074308</c:v>
                </c:pt>
                <c:pt idx="10">
                  <c:v>24.233509417842249</c:v>
                </c:pt>
                <c:pt idx="11">
                  <c:v>32</c:v>
                </c:pt>
                <c:pt idx="12" formatCode="General">
                  <c:v>34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Manchmal</c:v>
                </c:pt>
              </c:strCache>
            </c:strRef>
          </c:tx>
          <c:spPr>
            <a:solidFill>
              <a:srgbClr val="92D050"/>
            </a:solidFill>
            <a:ln w="3150">
              <a:noFill/>
              <a:prstDash val="solid"/>
            </a:ln>
            <a:effectLst>
              <a:outerShdw blurRad="101600" dist="26941" dir="1890001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(Tabelle1!$B$1:$M$1;Tabelle1!$N$1)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(Tabelle1!$B$3:$M$3;Tabelle1!$N$3)</c:f>
              <c:numCache>
                <c:formatCode>0</c:formatCode>
                <c:ptCount val="13"/>
                <c:pt idx="0">
                  <c:v>3.9792387543252592</c:v>
                </c:pt>
                <c:pt idx="1">
                  <c:v>4.2780748663101607</c:v>
                </c:pt>
                <c:pt idx="2">
                  <c:v>7.2966507177033488</c:v>
                </c:pt>
                <c:pt idx="3">
                  <c:v>7.3</c:v>
                </c:pt>
                <c:pt idx="4">
                  <c:v>8.4</c:v>
                </c:pt>
                <c:pt idx="5">
                  <c:v>9</c:v>
                </c:pt>
                <c:pt idx="6">
                  <c:v>10.447761194029852</c:v>
                </c:pt>
                <c:pt idx="7">
                  <c:v>10.336538461538462</c:v>
                </c:pt>
                <c:pt idx="8">
                  <c:v>13.359148844010848</c:v>
                </c:pt>
                <c:pt idx="9">
                  <c:v>10.138553071612261</c:v>
                </c:pt>
                <c:pt idx="10">
                  <c:v>14.442534279674868</c:v>
                </c:pt>
                <c:pt idx="11">
                  <c:v>17</c:v>
                </c:pt>
                <c:pt idx="12" formatCode="General">
                  <c:v>18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Selten</c:v>
                </c:pt>
              </c:strCache>
            </c:strRef>
          </c:tx>
          <c:spPr>
            <a:solidFill>
              <a:srgbClr val="464646"/>
            </a:solidFill>
            <a:ln w="3150">
              <a:noFill/>
              <a:prstDash val="solid"/>
            </a:ln>
            <a:effectLst>
              <a:outerShdw blurRad="101600" dist="26941" dir="18900010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</c:spPr>
          <c:invertIfNegative val="0"/>
          <c:dLbls>
            <c:dLbl>
              <c:idx val="1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(Tabelle1!$B$1:$M$1;Tabelle1!$N$1)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(Tabelle1!$B$4:$M$4;Tabelle1!$N$4)</c:f>
              <c:numCache>
                <c:formatCode>0</c:formatCode>
                <c:ptCount val="13"/>
                <c:pt idx="0">
                  <c:v>7.266435986159169</c:v>
                </c:pt>
                <c:pt idx="1">
                  <c:v>5.882352941176471</c:v>
                </c:pt>
                <c:pt idx="2">
                  <c:v>9.5693779904306222</c:v>
                </c:pt>
                <c:pt idx="3">
                  <c:v>7</c:v>
                </c:pt>
                <c:pt idx="4">
                  <c:v>7.2</c:v>
                </c:pt>
                <c:pt idx="5">
                  <c:v>9.3000000000000007</c:v>
                </c:pt>
                <c:pt idx="6">
                  <c:v>9.5771144278606961</c:v>
                </c:pt>
                <c:pt idx="7">
                  <c:v>11.177884615384615</c:v>
                </c:pt>
                <c:pt idx="8">
                  <c:v>10.226889730189015</c:v>
                </c:pt>
                <c:pt idx="9">
                  <c:v>11.885132299370161</c:v>
                </c:pt>
                <c:pt idx="10">
                  <c:v>12.230853124346245</c:v>
                </c:pt>
                <c:pt idx="11">
                  <c:v>10</c:v>
                </c:pt>
                <c:pt idx="12" formatCode="General">
                  <c:v>16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Gesamt</c:v>
                </c:pt>
              </c:strCache>
            </c:strRef>
          </c:tx>
          <c:spPr>
            <a:noFill/>
            <a:ln w="25203">
              <a:noFill/>
            </a:ln>
            <a:effectLst/>
            <a:scene3d>
              <a:camera prst="orthographicFront"/>
              <a:lightRig rig="threePt" dir="t"/>
            </a:scene3d>
            <a:sp3d>
              <a:extrusionClr>
                <a:srgbClr val="000000"/>
              </a:extrusionClr>
            </a:sp3d>
          </c:spPr>
          <c:invertIfNegative val="0"/>
          <c:dLbls>
            <c:numFmt formatCode="0" sourceLinked="0"/>
            <c:spPr>
              <a:noFill/>
              <a:ln w="25203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(Tabelle1!$B$1:$M$1;Tabelle1!$N$1)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(Tabelle1!$B$5:$M$5;Tabelle1!$N$5)</c:f>
              <c:numCache>
                <c:formatCode>0</c:formatCode>
                <c:ptCount val="13"/>
                <c:pt idx="0">
                  <c:v>16.262975778546711</c:v>
                </c:pt>
                <c:pt idx="1">
                  <c:v>19.429590017825312</c:v>
                </c:pt>
                <c:pt idx="2">
                  <c:v>26.674641148325357</c:v>
                </c:pt>
                <c:pt idx="3">
                  <c:v>22</c:v>
                </c:pt>
                <c:pt idx="4">
                  <c:v>26.4</c:v>
                </c:pt>
                <c:pt idx="5">
                  <c:v>32.1</c:v>
                </c:pt>
                <c:pt idx="6">
                  <c:v>30.223880597014926</c:v>
                </c:pt>
                <c:pt idx="7">
                  <c:v>33.052884615384613</c:v>
                </c:pt>
                <c:pt idx="8">
                  <c:v>40.913519343663957</c:v>
                </c:pt>
                <c:pt idx="9">
                  <c:v>39.793416100056731</c:v>
                </c:pt>
                <c:pt idx="10">
                  <c:v>50.906896821863363</c:v>
                </c:pt>
                <c:pt idx="11">
                  <c:v>59</c:v>
                </c:pt>
                <c:pt idx="12" formatCode="General">
                  <c:v>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8059008"/>
        <c:axId val="228077952"/>
      </c:barChart>
      <c:catAx>
        <c:axId val="22805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451">
            <a:noFill/>
          </a:ln>
        </c:spPr>
        <c:txPr>
          <a:bodyPr rot="0" vert="horz"/>
          <a:lstStyle/>
          <a:p>
            <a:pPr>
              <a:defRPr sz="992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807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8077952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spPr>
          <a:ln w="9451">
            <a:noFill/>
          </a:ln>
        </c:spPr>
        <c:txPr>
          <a:bodyPr rot="0" vert="horz"/>
          <a:lstStyle/>
          <a:p>
            <a:pPr>
              <a:defRPr sz="992" b="0" i="0" u="none" strike="noStrike" baseline="0">
                <a:solidFill>
                  <a:srgbClr val="8D8D8D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8059008"/>
        <c:crosses val="autoZero"/>
        <c:crossBetween val="between"/>
      </c:valAx>
      <c:spPr>
        <a:noFill/>
        <a:ln w="25203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7188813219199279"/>
          <c:y val="5.6377147668142696E-2"/>
          <c:w val="0.12549079309286043"/>
          <c:h val="0.30431247857214155"/>
        </c:manualLayout>
      </c:layout>
      <c:overlay val="0"/>
      <c:spPr>
        <a:noFill/>
        <a:ln w="25203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215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321143708210681"/>
          <c:y val="4.7430830039525688E-2"/>
          <c:w val="0.47894424841853755"/>
          <c:h val="0.907163764286370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2852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  <a:extLst>
              <a:ext uri="{91240B29-F687-4F45-9708-019B960494DF}">
                <a14:hiddenLine xmlns:a14="http://schemas.microsoft.com/office/drawing/2010/main" w="2852">
                  <a:solidFill>
                    <a:srgbClr val="FF0033"/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2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Lbls>
            <c:numFmt formatCode="0" sourceLinked="0"/>
            <c:spPr>
              <a:noFill/>
              <a:ln w="2281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Tabelle1!$A$1:$A$14</c:f>
              <c:strCache>
                <c:ptCount val="14"/>
                <c:pt idx="0">
                  <c:v>E-Mail</c:v>
                </c:pt>
                <c:pt idx="1">
                  <c:v>SNS* allgemein</c:v>
                </c:pt>
                <c:pt idx="2">
                  <c:v>Fernsehprogramm Info</c:v>
                </c:pt>
                <c:pt idx="3">
                  <c:v>Online-Shopping</c:v>
                </c:pt>
                <c:pt idx="4">
                  <c:v>Infosuche Produkte aus TV-Sendung</c:v>
                </c:pt>
                <c:pt idx="5">
                  <c:v>Infosuche Produkte aus TV-Werbung</c:v>
                </c:pt>
                <c:pt idx="6">
                  <c:v>Online-Auktionen</c:v>
                </c:pt>
                <c:pt idx="7">
                  <c:v>Newsgroups &amp; Foren</c:v>
                </c:pt>
                <c:pt idx="8">
                  <c:v>Instant Messenger</c:v>
                </c:pt>
                <c:pt idx="9">
                  <c:v>Über die Sendung Meldungen erstellen</c:v>
                </c:pt>
                <c:pt idx="10">
                  <c:v>Bloggen</c:v>
                </c:pt>
                <c:pt idx="11">
                  <c:v>Internet-Telefonie </c:v>
                </c:pt>
                <c:pt idx="12">
                  <c:v>TV-Sendung kommentieren (Foren/SNS*)</c:v>
                </c:pt>
                <c:pt idx="13">
                  <c:v> Interaktive TV-Angebote nutzen</c:v>
                </c:pt>
              </c:strCache>
            </c:strRef>
          </c:cat>
          <c:val>
            <c:numRef>
              <c:f>Tabelle1!$B$1:$B$14</c:f>
              <c:numCache>
                <c:formatCode>#.#00</c:formatCode>
                <c:ptCount val="14"/>
                <c:pt idx="0">
                  <c:v>62.775091205200127</c:v>
                </c:pt>
                <c:pt idx="1">
                  <c:v>51.181221186869877</c:v>
                </c:pt>
                <c:pt idx="2">
                  <c:v>48.802121966208283</c:v>
                </c:pt>
                <c:pt idx="3">
                  <c:v>41.788755040156794</c:v>
                </c:pt>
                <c:pt idx="4">
                  <c:v>38.219995904785719</c:v>
                </c:pt>
                <c:pt idx="5">
                  <c:v>34.503748231031722</c:v>
                </c:pt>
                <c:pt idx="6">
                  <c:v>28.908409204507699</c:v>
                </c:pt>
                <c:pt idx="7">
                  <c:v>20.251227195985752</c:v>
                </c:pt>
                <c:pt idx="8">
                  <c:v>16.806039326048392</c:v>
                </c:pt>
                <c:pt idx="9">
                  <c:v>15.250601686225323</c:v>
                </c:pt>
                <c:pt idx="10">
                  <c:v>9.6457739158699738</c:v>
                </c:pt>
                <c:pt idx="11">
                  <c:v>9.6457739158699738</c:v>
                </c:pt>
                <c:pt idx="12">
                  <c:v>9.1837731981801305</c:v>
                </c:pt>
                <c:pt idx="13">
                  <c:v>5.9321392529869783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8105600"/>
        <c:axId val="228229888"/>
      </c:barChart>
      <c:catAx>
        <c:axId val="22810560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ln w="8556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8229888"/>
        <c:crosses val="autoZero"/>
        <c:auto val="1"/>
        <c:lblAlgn val="ctr"/>
        <c:lblOffset val="100"/>
        <c:noMultiLvlLbl val="0"/>
      </c:catAx>
      <c:valAx>
        <c:axId val="228229888"/>
        <c:scaling>
          <c:orientation val="minMax"/>
          <c:max val="100"/>
        </c:scaling>
        <c:delete val="1"/>
        <c:axPos val="t"/>
        <c:majorGridlines>
          <c:spPr>
            <a:ln w="2852">
              <a:solidFill>
                <a:srgbClr val="8D8D8D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28105600"/>
        <c:crosses val="autoZero"/>
        <c:crossBetween val="between"/>
        <c:majorUnit val="25"/>
      </c:valAx>
      <c:spPr>
        <a:noFill/>
        <a:ln w="22816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93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321143708210681"/>
          <c:y val="4.7430830039525688E-2"/>
          <c:w val="0.47894424841853755"/>
          <c:h val="0.907163764286370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2852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 w="50800" h="50800"/>
              <a:extrusionClr>
                <a:srgbClr val="000000"/>
              </a:extrusionClr>
            </a:sp3d>
            <a:extLst>
              <a:ext uri="{91240B29-F687-4F45-9708-019B960494DF}">
                <a14:hiddenLine xmlns:a14="http://schemas.microsoft.com/office/drawing/2010/main" w="2852">
                  <a:solidFill>
                    <a:srgbClr val="FF0033"/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FF0033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FF0033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FF0033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1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FF0033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Pt>
            <c:idx val="1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2852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 w="50800" h="50800"/>
                <a:extrusionClr>
                  <a:srgbClr val="000000"/>
                </a:extrusionClr>
              </a:sp3d>
              <a:extLst>
                <a:ext uri="{91240B29-F687-4F45-9708-019B960494DF}">
                  <a14:hiddenLine xmlns:a14="http://schemas.microsoft.com/office/drawing/2010/main" w="2852">
                    <a:solidFill>
                      <a:srgbClr val="00B050"/>
                    </a:solidFill>
                    <a:prstDash val="solid"/>
                    <a:round/>
                  </a14:hiddenLine>
                </a:ext>
              </a:extLst>
            </c:spPr>
          </c:dPt>
          <c:dLbls>
            <c:numFmt formatCode="0" sourceLinked="0"/>
            <c:spPr>
              <a:noFill/>
              <a:ln w="2281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Tabelle1!$A$1:$A$14</c:f>
              <c:strCache>
                <c:ptCount val="14"/>
                <c:pt idx="0">
                  <c:v>E-Mail</c:v>
                </c:pt>
                <c:pt idx="1">
                  <c:v>SNS* allgemein</c:v>
                </c:pt>
                <c:pt idx="2">
                  <c:v>Fernsehprogramm Info</c:v>
                </c:pt>
                <c:pt idx="3">
                  <c:v>Online-Shopping</c:v>
                </c:pt>
                <c:pt idx="4">
                  <c:v>Infosuche Produkte aus TV-Sendung</c:v>
                </c:pt>
                <c:pt idx="5">
                  <c:v>Infosuche Produkte aus TV-Werbung</c:v>
                </c:pt>
                <c:pt idx="6">
                  <c:v>Online-Auktionen</c:v>
                </c:pt>
                <c:pt idx="7">
                  <c:v>Newsgroups &amp; Foren</c:v>
                </c:pt>
                <c:pt idx="8">
                  <c:v>Instant Messenger</c:v>
                </c:pt>
                <c:pt idx="9">
                  <c:v>Über die Sendung Meldungen erstellen</c:v>
                </c:pt>
                <c:pt idx="10">
                  <c:v>Bloggen</c:v>
                </c:pt>
                <c:pt idx="11">
                  <c:v>Internet-Telefonie </c:v>
                </c:pt>
                <c:pt idx="12">
                  <c:v>TV-Sendung kommentieren (Foren/SNS*)</c:v>
                </c:pt>
                <c:pt idx="13">
                  <c:v> Interaktive TV-Angebote nutzen</c:v>
                </c:pt>
              </c:strCache>
            </c:strRef>
          </c:cat>
          <c:val>
            <c:numRef>
              <c:f>Tabelle1!$B$1:$B$14</c:f>
              <c:numCache>
                <c:formatCode>#.#00</c:formatCode>
                <c:ptCount val="14"/>
                <c:pt idx="0">
                  <c:v>62.775091205200127</c:v>
                </c:pt>
                <c:pt idx="1">
                  <c:v>51.181221186869877</c:v>
                </c:pt>
                <c:pt idx="2">
                  <c:v>48.802121966208283</c:v>
                </c:pt>
                <c:pt idx="3">
                  <c:v>41.788755040156794</c:v>
                </c:pt>
                <c:pt idx="4">
                  <c:v>38.219995904785719</c:v>
                </c:pt>
                <c:pt idx="5">
                  <c:v>34.503748231031722</c:v>
                </c:pt>
                <c:pt idx="6">
                  <c:v>28.908409204507699</c:v>
                </c:pt>
                <c:pt idx="7">
                  <c:v>20.251227195985752</c:v>
                </c:pt>
                <c:pt idx="8">
                  <c:v>16.806039326048392</c:v>
                </c:pt>
                <c:pt idx="9">
                  <c:v>15.250601686225323</c:v>
                </c:pt>
                <c:pt idx="10">
                  <c:v>9.6457739158699738</c:v>
                </c:pt>
                <c:pt idx="11">
                  <c:v>9.6457739158699738</c:v>
                </c:pt>
                <c:pt idx="12">
                  <c:v>9.1837731981801305</c:v>
                </c:pt>
                <c:pt idx="13">
                  <c:v>5.9321392529869783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9055488"/>
        <c:axId val="229345152"/>
      </c:barChart>
      <c:catAx>
        <c:axId val="229055488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ln w="8556">
            <a:noFill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229345152"/>
        <c:crosses val="autoZero"/>
        <c:auto val="1"/>
        <c:lblAlgn val="ctr"/>
        <c:lblOffset val="100"/>
        <c:noMultiLvlLbl val="0"/>
      </c:catAx>
      <c:valAx>
        <c:axId val="229345152"/>
        <c:scaling>
          <c:orientation val="minMax"/>
          <c:max val="100"/>
        </c:scaling>
        <c:delete val="1"/>
        <c:axPos val="t"/>
        <c:majorGridlines>
          <c:spPr>
            <a:ln w="2852">
              <a:solidFill>
                <a:srgbClr val="8D8D8D"/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29055488"/>
        <c:crosses val="autoZero"/>
        <c:crossBetween val="between"/>
        <c:majorUnit val="25"/>
      </c:valAx>
      <c:spPr>
        <a:noFill/>
        <a:ln w="22816">
          <a:noFill/>
        </a:ln>
      </c:spPr>
    </c:plotArea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193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876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230F290-9357-4C21-8B6F-2C4D97A6F5AF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356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356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74FC86B-0E48-4619-AAEA-8A56223D2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41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77F1272-DD52-4C25-A8DB-853F0670EBDA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294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9ADE2C7-A655-4B79-8F95-75EEB167FF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6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748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4978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42468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995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49362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4255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99149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89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02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57438" indent="-291322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65289" indent="-233058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31404" indent="-233058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97519" indent="-233058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63635" indent="-23305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3029750" indent="-23305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95866" indent="-23305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961981" indent="-23305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657FEF-0D9A-45DB-BF2D-917F7B10965C}" type="slidenum">
              <a:rPr lang="de-DE" sz="1200">
                <a:solidFill>
                  <a:srgbClr val="000000"/>
                </a:solidFill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047" y="4718148"/>
            <a:ext cx="4988408" cy="4468967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0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406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72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7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190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.emf"/><Relationship Id="rId26" Type="http://schemas.openxmlformats.org/officeDocument/2006/relationships/image" Target="../media/image11.png"/><Relationship Id="rId3" Type="http://schemas.openxmlformats.org/officeDocument/2006/relationships/tags" Target="../tags/tag10.xml"/><Relationship Id="rId21" Type="http://schemas.openxmlformats.org/officeDocument/2006/relationships/image" Target="../media/image2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8.png"/><Relationship Id="rId10" Type="http://schemas.openxmlformats.org/officeDocument/2006/relationships/tags" Target="../tags/tag17.xml"/><Relationship Id="rId19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6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15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slideMaster" Target="../slideMasters/slideMaster1.xml"/><Relationship Id="rId36" Type="http://schemas.openxmlformats.org/officeDocument/2006/relationships/image" Target="../media/image18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image" Target="../media/image1.emf"/><Relationship Id="rId35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15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image" Target="../media/image17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1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oleObject" Target="../embeddings/oleObject4.bin"/><Relationship Id="rId35" Type="http://schemas.openxmlformats.org/officeDocument/2006/relationships/image" Target="../media/image1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15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14.png"/><Relationship Id="rId38" Type="http://schemas.openxmlformats.org/officeDocument/2006/relationships/image" Target="../media/image20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image" Target="../media/image17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oleObject" Target="../embeddings/oleObject5.bin"/><Relationship Id="rId35" Type="http://schemas.openxmlformats.org/officeDocument/2006/relationships/image" Target="../media/image1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image" Target="../media/image15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14.png"/><Relationship Id="rId38" Type="http://schemas.openxmlformats.org/officeDocument/2006/relationships/image" Target="../media/image2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image" Target="../media/image17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1.emf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image" Target="../media/image15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image" Target="../media/image14.png"/><Relationship Id="rId38" Type="http://schemas.openxmlformats.org/officeDocument/2006/relationships/image" Target="../media/image22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image" Target="../media/image17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1.emf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image" Target="../media/image15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image" Target="../media/image14.png"/><Relationship Id="rId38" Type="http://schemas.openxmlformats.org/officeDocument/2006/relationships/image" Target="../media/image23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image" Target="../media/image17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1.emf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oleObject" Target="../embeddings/oleObject8.bin"/><Relationship Id="rId35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image" Target="../media/image15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14.png"/><Relationship Id="rId38" Type="http://schemas.openxmlformats.org/officeDocument/2006/relationships/image" Target="../media/image24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image" Target="../media/image17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1.emf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oleObject" Target="../embeddings/oleObject9.bin"/><Relationship Id="rId35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252185"/>
              </p:ext>
            </p:extLst>
          </p:nvPr>
        </p:nvGraphicFramePr>
        <p:xfrm>
          <a:off x="1651" y="1648"/>
          <a:ext cx="1649" cy="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5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51" y="1648"/>
                        <a:ext cx="1649" cy="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Inhaltsplatzhalter 11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578445" y="1032870"/>
            <a:ext cx="3152287" cy="1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Ein Unternehmen der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ProSiebenSat.1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 userDrawn="1">
            <p:ph type="ctrTitle" sz="quarter"/>
            <p:custDataLst>
              <p:tags r:id="rId4"/>
            </p:custDataLst>
          </p:nvPr>
        </p:nvSpPr>
        <p:spPr>
          <a:xfrm>
            <a:off x="1356643" y="3488213"/>
            <a:ext cx="6108237" cy="9579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lnSpc>
                <a:spcPct val="100000"/>
              </a:lnSpc>
              <a:spcAft>
                <a:spcPct val="0"/>
              </a:spcAft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13672" name="Rectangle 8"/>
          <p:cNvSpPr>
            <a:spLocks noGrp="1" noChangeArrowheads="1"/>
          </p:cNvSpPr>
          <p:nvPr userDrawn="1">
            <p:ph type="subTitle" sz="quarter" idx="1"/>
            <p:custDataLst>
              <p:tags r:id="rId5"/>
            </p:custDataLst>
          </p:nvPr>
        </p:nvSpPr>
        <p:spPr>
          <a:xfrm>
            <a:off x="1356643" y="4558603"/>
            <a:ext cx="6108237" cy="2308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  <p:custDataLst>
              <p:tags r:id="rId6"/>
            </p:custDataLst>
          </p:nvPr>
        </p:nvSpPr>
        <p:spPr>
          <a:xfrm>
            <a:off x="1356643" y="3248766"/>
            <a:ext cx="4065489" cy="175627"/>
          </a:xfrm>
        </p:spPr>
        <p:txBody>
          <a:bodyPr anchor="b"/>
          <a:lstStyle>
            <a:lvl1pPr>
              <a:lnSpc>
                <a:spcPct val="100000"/>
              </a:lnSpc>
              <a:defRPr sz="1100"/>
            </a:lvl1pPr>
          </a:lstStyle>
          <a:p>
            <a:pPr lvl="0"/>
            <a:r>
              <a:rPr lang="de-DE" dirty="0" smtClean="0"/>
              <a:t>Ort, Datum</a:t>
            </a:r>
            <a:endParaRPr lang="en-GB" dirty="0"/>
          </a:p>
        </p:txBody>
      </p:sp>
      <p:pic>
        <p:nvPicPr>
          <p:cNvPr id="23" name="Grafik 6" descr="SevenOne_Logo.pn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072" y="265818"/>
            <a:ext cx="1483780" cy="41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71M_Claim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3966" y="288665"/>
            <a:ext cx="1406431" cy="13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5" descr="Bottom_Media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ieren 25"/>
          <p:cNvGrpSpPr/>
          <p:nvPr userDrawn="1">
            <p:custDataLst>
              <p:tags r:id="rId10"/>
            </p:custDataLst>
          </p:nvPr>
        </p:nvGrpSpPr>
        <p:grpSpPr>
          <a:xfrm>
            <a:off x="1356643" y="5597462"/>
            <a:ext cx="3527835" cy="216000"/>
            <a:chOff x="1077618" y="6514307"/>
            <a:chExt cx="3527835" cy="216000"/>
          </a:xfrm>
        </p:grpSpPr>
        <p:cxnSp>
          <p:nvCxnSpPr>
            <p:cNvPr id="27" name="Gerade Verbindung 26"/>
            <p:cNvCxnSpPr/>
            <p:nvPr userDrawn="1">
              <p:custDataLst>
                <p:tags r:id="rId11"/>
              </p:custDataLst>
            </p:nvPr>
          </p:nvCxnSpPr>
          <p:spPr>
            <a:xfrm>
              <a:off x="141861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>
              <p:custDataLst>
                <p:tags r:id="rId12"/>
              </p:custDataLst>
            </p:nvPr>
          </p:nvCxnSpPr>
          <p:spPr>
            <a:xfrm>
              <a:off x="189953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>
              <p:custDataLst>
                <p:tags r:id="rId13"/>
              </p:custDataLst>
            </p:nvPr>
          </p:nvCxnSpPr>
          <p:spPr>
            <a:xfrm>
              <a:off x="243696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>
              <p:custDataLst>
                <p:tags r:id="rId14"/>
              </p:custDataLst>
            </p:nvPr>
          </p:nvCxnSpPr>
          <p:spPr>
            <a:xfrm>
              <a:off x="322811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>
              <p:custDataLst>
                <p:tags r:id="rId15"/>
              </p:custDataLst>
            </p:nvPr>
          </p:nvCxnSpPr>
          <p:spPr>
            <a:xfrm>
              <a:off x="4071658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945" y="6564706"/>
              <a:ext cx="379508" cy="117273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109" y="6550307"/>
              <a:ext cx="521552" cy="14400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960" y="6559886"/>
              <a:ext cx="469156" cy="10579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0533" y="6550307"/>
              <a:ext cx="215432" cy="144000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612" y="6541305"/>
              <a:ext cx="158926" cy="162002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618" y="6532307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seite Inhalt 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19" y="1026849"/>
            <a:ext cx="9891162" cy="43745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8672" y="1288331"/>
            <a:ext cx="8480228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Line 120"/>
          <p:cNvSpPr>
            <a:spLocks noChangeShapeType="1"/>
          </p:cNvSpPr>
          <p:nvPr userDrawn="1"/>
        </p:nvSpPr>
        <p:spPr bwMode="auto">
          <a:xfrm flipH="1">
            <a:off x="1545131" y="5574349"/>
            <a:ext cx="2381" cy="24172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de-DE" sz="1000">
              <a:solidFill>
                <a:srgbClr val="8D8D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69456" y="5579135"/>
            <a:ext cx="715394" cy="2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BC579D93-F68C-43CC-88D3-4656DCEA18C4}" type="slidenum">
              <a:rPr lang="de-DE" smtClean="0">
                <a:solidFill>
                  <a:srgbClr val="8D8D8D"/>
                </a:solidFill>
              </a:rPr>
              <a:pPr algn="l">
                <a:defRPr/>
              </a:pPr>
              <a:t>‹Nr.›</a:t>
            </a:fld>
            <a:endParaRPr lang="de-DE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6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M Sender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865851" y="1288333"/>
            <a:ext cx="8478407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004102" y="5640459"/>
            <a:ext cx="203582" cy="12311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1655D-2E81-40A0-8C02-5E2EE3E3B0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11"/>
          </p:nvPr>
        </p:nvSpPr>
        <p:spPr>
          <a:xfrm>
            <a:off x="8361695" y="5640132"/>
            <a:ext cx="595115" cy="123766"/>
          </a:xfrm>
          <a:prstGeom prst="rect">
            <a:avLst/>
          </a:prstGeom>
        </p:spPr>
        <p:txBody>
          <a:bodyPr lIns="104708" tIns="52354" rIns="104708" bIns="52354"/>
          <a:lstStyle>
            <a:lvl1pPr>
              <a:defRPr/>
            </a:lvl1pPr>
          </a:lstStyle>
          <a:p>
            <a:fld id="{D577CCAB-29A9-4DFD-9456-77DF01D26854}" type="datetime1">
              <a:rPr lang="de-DE"/>
              <a:pPr/>
              <a:t>08.11.2016</a:t>
            </a:fld>
            <a:endParaRPr lang="de-DE" dirty="0"/>
          </a:p>
        </p:txBody>
      </p:sp>
      <p:pic>
        <p:nvPicPr>
          <p:cNvPr id="19" name="Grafik 6" descr="SevenOn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986" y="5580940"/>
            <a:ext cx="831286" cy="2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at_logo-grau_174_174_1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622" y="354657"/>
            <a:ext cx="200091" cy="20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K1_WB_RGB_Grau_174_174_1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843" y="365719"/>
            <a:ext cx="254661" cy="1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535023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864264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275361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pic>
        <p:nvPicPr>
          <p:cNvPr id="13" name="Picture 14" descr="sixx_grau_174_174_17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753" y="387848"/>
            <a:ext cx="491133" cy="1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611421" y="360188"/>
            <a:ext cx="174625" cy="180705"/>
            <a:chOff x="947" y="4121"/>
            <a:chExt cx="130" cy="132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947" y="4121"/>
              <a:ext cx="130" cy="36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47" y="4164"/>
              <a:ext cx="130" cy="89"/>
            </a:xfrm>
            <a:custGeom>
              <a:avLst/>
              <a:gdLst>
                <a:gd name="T0" fmla="*/ 130 w 594"/>
                <a:gd name="T1" fmla="*/ 0 h 410"/>
                <a:gd name="T2" fmla="*/ 130 w 594"/>
                <a:gd name="T3" fmla="*/ 89 h 410"/>
                <a:gd name="T4" fmla="*/ 0 w 594"/>
                <a:gd name="T5" fmla="*/ 89 h 410"/>
                <a:gd name="T6" fmla="*/ 0 w 594"/>
                <a:gd name="T7" fmla="*/ 89 h 410"/>
                <a:gd name="T8" fmla="*/ 3 w 594"/>
                <a:gd name="T9" fmla="*/ 82 h 410"/>
                <a:gd name="T10" fmla="*/ 7 w 594"/>
                <a:gd name="T11" fmla="*/ 74 h 410"/>
                <a:gd name="T12" fmla="*/ 13 w 594"/>
                <a:gd name="T13" fmla="*/ 64 h 410"/>
                <a:gd name="T14" fmla="*/ 17 w 594"/>
                <a:gd name="T15" fmla="*/ 59 h 410"/>
                <a:gd name="T16" fmla="*/ 21 w 594"/>
                <a:gd name="T17" fmla="*/ 53 h 410"/>
                <a:gd name="T18" fmla="*/ 26 w 594"/>
                <a:gd name="T19" fmla="*/ 48 h 410"/>
                <a:gd name="T20" fmla="*/ 31 w 594"/>
                <a:gd name="T21" fmla="*/ 42 h 410"/>
                <a:gd name="T22" fmla="*/ 37 w 594"/>
                <a:gd name="T23" fmla="*/ 36 h 410"/>
                <a:gd name="T24" fmla="*/ 43 w 594"/>
                <a:gd name="T25" fmla="*/ 31 h 410"/>
                <a:gd name="T26" fmla="*/ 50 w 594"/>
                <a:gd name="T27" fmla="*/ 26 h 410"/>
                <a:gd name="T28" fmla="*/ 58 w 594"/>
                <a:gd name="T29" fmla="*/ 20 h 410"/>
                <a:gd name="T30" fmla="*/ 58 w 594"/>
                <a:gd name="T31" fmla="*/ 20 h 410"/>
                <a:gd name="T32" fmla="*/ 65 w 594"/>
                <a:gd name="T33" fmla="*/ 16 h 410"/>
                <a:gd name="T34" fmla="*/ 72 w 594"/>
                <a:gd name="T35" fmla="*/ 13 h 410"/>
                <a:gd name="T36" fmla="*/ 79 w 594"/>
                <a:gd name="T37" fmla="*/ 10 h 410"/>
                <a:gd name="T38" fmla="*/ 86 w 594"/>
                <a:gd name="T39" fmla="*/ 7 h 410"/>
                <a:gd name="T40" fmla="*/ 92 w 594"/>
                <a:gd name="T41" fmla="*/ 5 h 410"/>
                <a:gd name="T42" fmla="*/ 98 w 594"/>
                <a:gd name="T43" fmla="*/ 3 h 410"/>
                <a:gd name="T44" fmla="*/ 109 w 594"/>
                <a:gd name="T45" fmla="*/ 1 h 410"/>
                <a:gd name="T46" fmla="*/ 118 w 594"/>
                <a:gd name="T47" fmla="*/ 0 h 410"/>
                <a:gd name="T48" fmla="*/ 124 w 594"/>
                <a:gd name="T49" fmla="*/ 0 h 410"/>
                <a:gd name="T50" fmla="*/ 130 w 594"/>
                <a:gd name="T51" fmla="*/ 0 h 410"/>
                <a:gd name="T52" fmla="*/ 130 w 594"/>
                <a:gd name="T53" fmla="*/ 0 h 4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4"/>
                <a:gd name="T82" fmla="*/ 0 h 410"/>
                <a:gd name="T83" fmla="*/ 594 w 594"/>
                <a:gd name="T84" fmla="*/ 410 h 4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4" h="410">
                  <a:moveTo>
                    <a:pt x="594" y="2"/>
                  </a:moveTo>
                  <a:lnTo>
                    <a:pt x="594" y="410"/>
                  </a:lnTo>
                  <a:lnTo>
                    <a:pt x="0" y="410"/>
                  </a:lnTo>
                  <a:lnTo>
                    <a:pt x="14" y="376"/>
                  </a:lnTo>
                  <a:lnTo>
                    <a:pt x="34" y="340"/>
                  </a:lnTo>
                  <a:lnTo>
                    <a:pt x="60" y="296"/>
                  </a:lnTo>
                  <a:lnTo>
                    <a:pt x="78" y="272"/>
                  </a:lnTo>
                  <a:lnTo>
                    <a:pt x="96" y="246"/>
                  </a:lnTo>
                  <a:lnTo>
                    <a:pt x="118" y="220"/>
                  </a:lnTo>
                  <a:lnTo>
                    <a:pt x="142" y="194"/>
                  </a:lnTo>
                  <a:lnTo>
                    <a:pt x="168" y="166"/>
                  </a:lnTo>
                  <a:lnTo>
                    <a:pt x="198" y="142"/>
                  </a:lnTo>
                  <a:lnTo>
                    <a:pt x="230" y="118"/>
                  </a:lnTo>
                  <a:lnTo>
                    <a:pt x="264" y="94"/>
                  </a:lnTo>
                  <a:lnTo>
                    <a:pt x="298" y="74"/>
                  </a:lnTo>
                  <a:lnTo>
                    <a:pt x="330" y="58"/>
                  </a:lnTo>
                  <a:lnTo>
                    <a:pt x="362" y="44"/>
                  </a:lnTo>
                  <a:lnTo>
                    <a:pt x="392" y="32"/>
                  </a:lnTo>
                  <a:lnTo>
                    <a:pt x="422" y="24"/>
                  </a:lnTo>
                  <a:lnTo>
                    <a:pt x="448" y="16"/>
                  </a:lnTo>
                  <a:lnTo>
                    <a:pt x="498" y="6"/>
                  </a:lnTo>
                  <a:lnTo>
                    <a:pt x="538" y="2"/>
                  </a:lnTo>
                  <a:lnTo>
                    <a:pt x="568" y="0"/>
                  </a:lnTo>
                  <a:lnTo>
                    <a:pt x="594" y="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518" y="377800"/>
            <a:ext cx="562949" cy="155514"/>
          </a:xfrm>
          <a:prstGeom prst="rect">
            <a:avLst/>
          </a:prstGeom>
        </p:spPr>
      </p:pic>
      <p:sp>
        <p:nvSpPr>
          <p:cNvPr id="30" name="Line 122"/>
          <p:cNvSpPr>
            <a:spLocks noChangeShapeType="1"/>
          </p:cNvSpPr>
          <p:nvPr userDrawn="1"/>
        </p:nvSpPr>
        <p:spPr bwMode="auto">
          <a:xfrm>
            <a:off x="8911687" y="347281"/>
            <a:ext cx="0" cy="209233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sz="80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682488"/>
            <a:ext cx="5210270" cy="53860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1923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E423966D-10DD-44CC-9294-5804979844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8029113" y="5600007"/>
            <a:ext cx="927695" cy="183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4999-87CB-44AB-B4F0-C0C9A0B02A84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9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3534618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1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/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/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/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/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/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3534618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/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/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/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/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/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0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Grafik 6" descr="Hea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Grafik 5" descr="Bottom_Medi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Inhaltsplatzhalter 11"/>
          <p:cNvSpPr>
            <a:spLocks/>
          </p:cNvSpPr>
          <p:nvPr/>
        </p:nvSpPr>
        <p:spPr bwMode="auto">
          <a:xfrm>
            <a:off x="578445" y="1067706"/>
            <a:ext cx="30328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>
                <a:latin typeface="Arial" pitchFamily="34" charset="0"/>
                <a:cs typeface="Arial" pitchFamily="34" charset="0"/>
              </a:rPr>
              <a:t>Ein Unternehmen der ProSiebenSat.1 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226013" y="2292044"/>
            <a:ext cx="5791729" cy="9233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6013" y="3336580"/>
            <a:ext cx="5791729" cy="230832"/>
          </a:xfrm>
        </p:spPr>
        <p:txBody>
          <a:bodyPr/>
          <a:lstStyle>
            <a:lvl1pPr marL="0" indent="0"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13688" name="Picture 24" descr="RZ_71_Media_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60" y="311868"/>
            <a:ext cx="1833563" cy="3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9" name="Picture 25" descr="RZ_71_Claim_RGB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226" y="314592"/>
            <a:ext cx="1477036" cy="1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78B997-8E9F-4F25-823A-BE3F6A61A3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9C55149-C502-4D53-9E12-F121D79F0866}" type="datetime1">
              <a:rPr lang="de-DE"/>
              <a:pPr/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9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0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32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10387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1" name="think-cell Folie" r:id="rId29" imgW="270" imgH="270" progId="TCLayout.ActiveDocument.1">
                  <p:embed/>
                </p:oleObj>
              </mc:Choice>
              <mc:Fallback>
                <p:oleObj name="think-cell Foli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7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8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19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0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1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D810A5-FC59-49DC-B02F-2FDCBBBC9C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3B968-AFA6-4997-B382-31F4F6C1B267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52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875" y="1372764"/>
            <a:ext cx="9429750" cy="1320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26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40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625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329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81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055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817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1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7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987871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0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574" y="362744"/>
            <a:ext cx="163717" cy="16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3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88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045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689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401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27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156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5203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19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685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4908636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5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257" y="369889"/>
            <a:ext cx="149213" cy="151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7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8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Kab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7484658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027" y="369888"/>
            <a:ext cx="230443" cy="156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06888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1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i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66904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3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42" y="369888"/>
            <a:ext cx="597693" cy="156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 userDrawn="1">
            <p:custDataLst>
              <p:tags r:id="rId17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9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My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952525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7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356" y="364147"/>
            <a:ext cx="578644" cy="159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8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5238032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1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371" y="375751"/>
            <a:ext cx="443932" cy="137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387811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6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4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7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965901117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5" name="think-cell Folie" r:id="rId25" imgW="270" imgH="270" progId="TCLayout.ActiveDocument.1">
                  <p:embed/>
                </p:oleObj>
              </mc:Choice>
              <mc:Fallback>
                <p:oleObj name="think-cell Foli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5" descr="Bottom_Media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 descr="Head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0241"/>
            <a:ext cx="10475914" cy="11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1833525" y="5641598"/>
            <a:ext cx="211597" cy="12772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800">
                <a:solidFill>
                  <a:srgbClr val="464646"/>
                </a:solidFill>
              </a:defRPr>
            </a:lvl1pPr>
          </a:lstStyle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78446" y="322050"/>
            <a:ext cx="7869039" cy="2794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889000" y="1241425"/>
            <a:ext cx="9009063" cy="1115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8" y="5596816"/>
            <a:ext cx="883443" cy="2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9" r:id="rId2"/>
    <p:sldLayoutId id="2147485163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92" r:id="rId9"/>
    <p:sldLayoutId id="2147485193" r:id="rId10"/>
    <p:sldLayoutId id="2147485195" r:id="rId11"/>
    <p:sldLayoutId id="2147485197" r:id="rId12"/>
    <p:sldLayoutId id="2147485198" r:id="rId13"/>
    <p:sldLayoutId id="2147485199" r:id="rId14"/>
    <p:sldLayoutId id="2147485200" r:id="rId15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ts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5pPr>
      <a:lvl6pPr marL="47484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6pPr>
      <a:lvl7pPr marL="94969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7pPr>
      <a:lvl8pPr marL="1424545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8pPr>
      <a:lvl9pPr marL="1899393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9pPr>
    </p:titleStyle>
    <p:bodyStyle>
      <a:lvl1pPr marL="0" indent="0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chemeClr val="accent2"/>
        </a:buClr>
        <a:buNone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189628" indent="-189628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rgbClr val="FF0033"/>
        </a:buClr>
        <a:buSzPct val="115000"/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372660" indent="-183032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3pPr>
      <a:lvl4pPr marL="562288" indent="-189628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4pPr>
      <a:lvl5pPr marL="743671" indent="-181383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5pPr>
      <a:lvl6pPr marL="2611666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6514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1363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6212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894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787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681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57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468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9362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425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9149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7531" y="315954"/>
            <a:ext cx="8987731" cy="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2283" y="5597282"/>
            <a:ext cx="552979" cy="1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AA87B289-E033-4E3E-B9BD-094DAA2FE0EB}" type="slidenum">
              <a:rPr lang="de-DE"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45111" y="5568424"/>
            <a:ext cx="611697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31" tIns="45716" rIns="0" bIns="45716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4E85E451-6327-4825-BC8D-107A98999D81}" type="datetime1">
              <a:rPr lang="de-DE">
                <a:latin typeface="Arial" pitchFamily="34" charset="0"/>
                <a:cs typeface="Arial" pitchFamily="34" charset="0"/>
              </a:rPr>
              <a:pPr/>
              <a:t>08.11.2016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285" y="1292415"/>
            <a:ext cx="8532978" cy="132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48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  <p:sldLayoutId id="2147485177" r:id="rId13"/>
    <p:sldLayoutId id="2147485178" r:id="rId14"/>
    <p:sldLayoutId id="2147485179" r:id="rId15"/>
    <p:sldLayoutId id="2147485180" r:id="rId16"/>
    <p:sldLayoutId id="2147485181" r:id="rId17"/>
    <p:sldLayoutId id="2147485182" r:id="rId18"/>
    <p:sldLayoutId id="2147485183" r:id="rId19"/>
    <p:sldLayoutId id="2147485184" r:id="rId20"/>
    <p:sldLayoutId id="2147485185" r:id="rId21"/>
    <p:sldLayoutId id="2147485186" r:id="rId22"/>
    <p:sldLayoutId id="2147485187" r:id="rId23"/>
    <p:sldLayoutId id="2147485188" r:id="rId24"/>
    <p:sldLayoutId id="2147485189" r:id="rId25"/>
    <p:sldLayoutId id="2147485190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5pPr>
      <a:lvl6pPr marL="45715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1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6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271463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542925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814388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3pPr>
      <a:lvl4pPr marL="1074738" indent="-2587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4pPr>
      <a:lvl5pPr marL="1346200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5pPr>
      <a:lvl6pPr marL="251436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16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73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3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png"/><Relationship Id="rId3" Type="http://schemas.openxmlformats.org/officeDocument/2006/relationships/tags" Target="../tags/tag216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9.png"/><Relationship Id="rId2" Type="http://schemas.openxmlformats.org/officeDocument/2006/relationships/tags" Target="../tags/tag215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tags" Target="../tags/tag217.xml"/><Relationship Id="rId9" Type="http://schemas.openxmlformats.org/officeDocument/2006/relationships/image" Target="../media/image36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8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jpe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tags" Target="../tags/tag219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e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chart" Target="../charts/chart1.xml"/><Relationship Id="rId5" Type="http://schemas.openxmlformats.org/officeDocument/2006/relationships/image" Target="../media/image60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jpeg"/><Relationship Id="rId2" Type="http://schemas.openxmlformats.org/officeDocument/2006/relationships/tags" Target="../tags/tag2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63.jpg"/><Relationship Id="rId2" Type="http://schemas.openxmlformats.org/officeDocument/2006/relationships/tags" Target="../tags/tag22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3.jpg"/><Relationship Id="rId2" Type="http://schemas.openxmlformats.org/officeDocument/2006/relationships/tags" Target="../tags/tag2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8290067"/>
              </p:ext>
            </p:extLst>
          </p:nvPr>
        </p:nvGraphicFramePr>
        <p:xfrm>
          <a:off x="1822" y="1364"/>
          <a:ext cx="1818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2" y="1364"/>
                        <a:ext cx="1818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" name="Gruppieren 131"/>
          <p:cNvGrpSpPr/>
          <p:nvPr/>
        </p:nvGrpSpPr>
        <p:grpSpPr>
          <a:xfrm>
            <a:off x="-13235" y="933450"/>
            <a:ext cx="10489148" cy="4581525"/>
            <a:chOff x="0" y="1209675"/>
            <a:chExt cx="9147971" cy="3514725"/>
          </a:xfrm>
        </p:grpSpPr>
        <p:pic>
          <p:nvPicPr>
            <p:cNvPr id="133" name="Grafik 1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209675"/>
              <a:ext cx="9147971" cy="3514725"/>
            </a:xfrm>
            <a:prstGeom prst="rect">
              <a:avLst/>
            </a:prstGeom>
          </p:spPr>
        </p:pic>
        <p:pic>
          <p:nvPicPr>
            <p:cNvPr id="134" name="Grafik 1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577436"/>
              <a:ext cx="9147971" cy="3133577"/>
            </a:xfrm>
            <a:prstGeom prst="rect">
              <a:avLst/>
            </a:prstGeom>
          </p:spPr>
        </p:pic>
      </p:grpSp>
      <p:sp>
        <p:nvSpPr>
          <p:cNvPr id="24" name="Abgerundetes Rechteck 13"/>
          <p:cNvSpPr>
            <a:spLocks noChangeArrowheads="1"/>
          </p:cNvSpPr>
          <p:nvPr/>
        </p:nvSpPr>
        <p:spPr bwMode="auto">
          <a:xfrm>
            <a:off x="925701" y="1260831"/>
            <a:ext cx="3789809" cy="3722431"/>
          </a:xfrm>
          <a:prstGeom prst="roundRect">
            <a:avLst>
              <a:gd name="adj" fmla="val 7697"/>
            </a:avLst>
          </a:prstGeom>
          <a:solidFill>
            <a:schemeClr val="bg1">
              <a:alpha val="42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48" name="Abgerundetes Rechteck 13"/>
          <p:cNvSpPr>
            <a:spLocks noChangeArrowheads="1"/>
          </p:cNvSpPr>
          <p:nvPr/>
        </p:nvSpPr>
        <p:spPr bwMode="auto">
          <a:xfrm>
            <a:off x="1441205" y="1126248"/>
            <a:ext cx="2807147" cy="676446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sz="1600" b="1" kern="0" dirty="0">
              <a:solidFill>
                <a:srgbClr val="3D3D3D"/>
              </a:solidFill>
            </a:endParaRPr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4670" y="1239041"/>
            <a:ext cx="2123061" cy="436447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bgerundetes Rechteck 13"/>
          <p:cNvSpPr>
            <a:spLocks noChangeArrowheads="1"/>
          </p:cNvSpPr>
          <p:nvPr/>
        </p:nvSpPr>
        <p:spPr bwMode="auto">
          <a:xfrm>
            <a:off x="4990092" y="3622130"/>
            <a:ext cx="2256267" cy="1361131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77" name="Abgerundetes Rechteck 13"/>
          <p:cNvSpPr>
            <a:spLocks noChangeArrowheads="1"/>
          </p:cNvSpPr>
          <p:nvPr/>
        </p:nvSpPr>
        <p:spPr bwMode="auto">
          <a:xfrm>
            <a:off x="5600487" y="3620207"/>
            <a:ext cx="1069688" cy="881377"/>
          </a:xfrm>
          <a:prstGeom prst="roundRect">
            <a:avLst>
              <a:gd name="adj" fmla="val 769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80" name="Rechteck 79"/>
          <p:cNvSpPr/>
          <p:nvPr/>
        </p:nvSpPr>
        <p:spPr bwMode="ltGray">
          <a:xfrm>
            <a:off x="5600487" y="4672749"/>
            <a:ext cx="1208011" cy="218289"/>
          </a:xfrm>
          <a:prstGeom prst="rect">
            <a:avLst/>
          </a:prstGeom>
          <a:solidFill>
            <a:srgbClr val="FF0033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08" tIns="52354" rIns="104708" bIns="52354" rtlCol="0" anchor="ctr"/>
          <a:lstStyle/>
          <a:p>
            <a:r>
              <a:rPr lang="en-US" sz="1600" b="1" dirty="0">
                <a:solidFill>
                  <a:srgbClr val="FFFFFF"/>
                </a:solidFill>
              </a:rPr>
              <a:t>4.5</a:t>
            </a:r>
          </a:p>
        </p:txBody>
      </p:sp>
      <p:pic>
        <p:nvPicPr>
          <p:cNvPr id="82" name="Grafik 8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365" y="3769480"/>
            <a:ext cx="585732" cy="595844"/>
          </a:xfrm>
          <a:prstGeom prst="rect">
            <a:avLst/>
          </a:prstGeom>
        </p:spPr>
      </p:pic>
      <p:sp>
        <p:nvSpPr>
          <p:cNvPr id="84" name="Abgerundetes Rechteck 13"/>
          <p:cNvSpPr>
            <a:spLocks noChangeArrowheads="1"/>
          </p:cNvSpPr>
          <p:nvPr/>
        </p:nvSpPr>
        <p:spPr bwMode="auto">
          <a:xfrm>
            <a:off x="4990092" y="1762542"/>
            <a:ext cx="2256267" cy="1361131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85" name="Rechteck 84"/>
          <p:cNvSpPr/>
          <p:nvPr/>
        </p:nvSpPr>
        <p:spPr>
          <a:xfrm>
            <a:off x="4983747" y="1239041"/>
            <a:ext cx="409837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0" hangingPunct="0">
              <a:buClr>
                <a:srgbClr val="FF0033"/>
              </a:buClr>
            </a:pPr>
            <a:r>
              <a:rPr lang="en-US" sz="1400" b="1" dirty="0">
                <a:solidFill>
                  <a:srgbClr val="3D3D3D"/>
                </a:solidFill>
              </a:rPr>
              <a:t>Engagement </a:t>
            </a:r>
            <a:r>
              <a:rPr lang="en-US" sz="1400" b="1" dirty="0" smtClean="0">
                <a:solidFill>
                  <a:srgbClr val="3D3D3D"/>
                </a:solidFill>
              </a:rPr>
              <a:t>Rating</a:t>
            </a:r>
            <a:r>
              <a:rPr lang="en-US" sz="1400" dirty="0" smtClean="0">
                <a:solidFill>
                  <a:srgbClr val="3D3D3D"/>
                </a:solidFill>
              </a:rPr>
              <a:t>*</a:t>
            </a:r>
            <a:endParaRPr lang="en-US" sz="1400" dirty="0">
              <a:solidFill>
                <a:srgbClr val="3D3D3D"/>
              </a:solidFill>
            </a:endParaRPr>
          </a:p>
        </p:txBody>
      </p:sp>
      <p:sp>
        <p:nvSpPr>
          <p:cNvPr id="86" name="Abgerundetes Rechteck 13"/>
          <p:cNvSpPr>
            <a:spLocks noChangeArrowheads="1"/>
          </p:cNvSpPr>
          <p:nvPr/>
        </p:nvSpPr>
        <p:spPr bwMode="auto">
          <a:xfrm>
            <a:off x="5572690" y="1762294"/>
            <a:ext cx="1069688" cy="881377"/>
          </a:xfrm>
          <a:prstGeom prst="roundRect">
            <a:avLst>
              <a:gd name="adj" fmla="val 769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pic>
        <p:nvPicPr>
          <p:cNvPr id="87" name="Picture 12" descr="SAT1_3D_BM_RGB_Spiegelu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65714" y="1868299"/>
            <a:ext cx="683641" cy="663254"/>
          </a:xfrm>
          <a:prstGeom prst="rect">
            <a:avLst/>
          </a:prstGeom>
          <a:noFill/>
          <a:effectLst>
            <a:reflection blurRad="6350" stA="52000" endA="300" endPos="2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hteck 90"/>
          <p:cNvSpPr/>
          <p:nvPr/>
        </p:nvSpPr>
        <p:spPr bwMode="ltGray">
          <a:xfrm>
            <a:off x="5600487" y="2813346"/>
            <a:ext cx="1370016" cy="218289"/>
          </a:xfrm>
          <a:prstGeom prst="rect">
            <a:avLst/>
          </a:prstGeom>
          <a:solidFill>
            <a:srgbClr val="FF0033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708" tIns="52354" rIns="104708" bIns="52354" rtlCol="0" anchor="ctr"/>
          <a:lstStyle/>
          <a:p>
            <a:r>
              <a:rPr lang="en-US" sz="1600" b="1" dirty="0">
                <a:solidFill>
                  <a:srgbClr val="FFFFFF"/>
                </a:solidFill>
              </a:rPr>
              <a:t>4.8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576628" y="5320482"/>
            <a:ext cx="882692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792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800">
                <a:solidFill>
                  <a:srgbClr val="808080"/>
                </a:solidFill>
                <a:latin typeface="Arial" charset="0"/>
              </a:defRPr>
            </a:lvl1pPr>
          </a:lstStyle>
          <a:p>
            <a:r>
              <a:rPr lang="en-US" dirty="0">
                <a:solidFill>
                  <a:srgbClr val="3D3D3D"/>
                </a:solidFill>
              </a:rPr>
              <a:t>*The Engagement value shows the engagement of fans for a fan page. It is calculated by the average amount of likes, comments and shares per day, divided by the number of </a:t>
            </a:r>
            <a:r>
              <a:rPr lang="en-US" dirty="0" smtClean="0">
                <a:solidFill>
                  <a:srgbClr val="3D3D3D"/>
                </a:solidFill>
              </a:rPr>
              <a:t>fans.</a:t>
            </a:r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58" name="Abgerundetes Rechteck 13"/>
          <p:cNvSpPr>
            <a:spLocks noChangeArrowheads="1"/>
          </p:cNvSpPr>
          <p:nvPr/>
        </p:nvSpPr>
        <p:spPr bwMode="auto">
          <a:xfrm>
            <a:off x="925701" y="2153022"/>
            <a:ext cx="3789809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>
              <a:spcBef>
                <a:spcPts val="916"/>
              </a:spcBef>
              <a:buClr>
                <a:srgbClr val="FF0033"/>
              </a:buClr>
              <a:buSzPct val="120000"/>
              <a:tabLst>
                <a:tab pos="823485" algn="l"/>
              </a:tabLst>
            </a:pPr>
            <a:endParaRPr lang="en-US" sz="1400" b="1" dirty="0">
              <a:solidFill>
                <a:srgbClr val="3D3D3D"/>
              </a:solidFill>
              <a:sym typeface="Arial" charset="0"/>
            </a:endParaRPr>
          </a:p>
        </p:txBody>
      </p:sp>
      <p:sp>
        <p:nvSpPr>
          <p:cNvPr id="59" name="Abgerundetes Rechteck 13"/>
          <p:cNvSpPr>
            <a:spLocks noChangeArrowheads="1"/>
          </p:cNvSpPr>
          <p:nvPr/>
        </p:nvSpPr>
        <p:spPr bwMode="auto">
          <a:xfrm>
            <a:off x="924768" y="2148990"/>
            <a:ext cx="1324501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935063" y="2233084"/>
            <a:ext cx="1279509" cy="422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 algn="ctr">
              <a:spcAft>
                <a:spcPts val="1031"/>
              </a:spcAft>
            </a:pPr>
            <a:r>
              <a:rPr lang="de-DE" sz="2700" b="1" dirty="0">
                <a:solidFill>
                  <a:srgbClr val="FF0033"/>
                </a:solidFill>
              </a:rPr>
              <a:t>105</a:t>
            </a:r>
            <a:endParaRPr lang="de-DE" sz="5000" b="1" dirty="0">
              <a:solidFill>
                <a:srgbClr val="FF0033"/>
              </a:solidFill>
            </a:endParaRPr>
          </a:p>
        </p:txBody>
      </p:sp>
      <p:sp>
        <p:nvSpPr>
          <p:cNvPr id="92" name="Abgerundetes Rechteck 13"/>
          <p:cNvSpPr>
            <a:spLocks noChangeArrowheads="1"/>
          </p:cNvSpPr>
          <p:nvPr/>
        </p:nvSpPr>
        <p:spPr bwMode="auto">
          <a:xfrm>
            <a:off x="933150" y="2765242"/>
            <a:ext cx="3780447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93" name="Abgerundetes Rechteck 13"/>
          <p:cNvSpPr>
            <a:spLocks noChangeArrowheads="1"/>
          </p:cNvSpPr>
          <p:nvPr/>
        </p:nvSpPr>
        <p:spPr bwMode="auto">
          <a:xfrm>
            <a:off x="932217" y="2761210"/>
            <a:ext cx="1317052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950673" y="2843506"/>
            <a:ext cx="1279509" cy="422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 algn="ctr">
              <a:spcAft>
                <a:spcPts val="1031"/>
              </a:spcAft>
            </a:pPr>
            <a:r>
              <a:rPr lang="de-DE" sz="2700" b="1" dirty="0">
                <a:solidFill>
                  <a:srgbClr val="FF0033"/>
                </a:solidFill>
              </a:rPr>
              <a:t>11.8m</a:t>
            </a:r>
            <a:endParaRPr lang="de-DE" sz="5000" b="1" dirty="0">
              <a:solidFill>
                <a:srgbClr val="FF0033"/>
              </a:solidFill>
            </a:endParaRPr>
          </a:p>
        </p:txBody>
      </p:sp>
      <p:sp>
        <p:nvSpPr>
          <p:cNvPr id="97" name="Abgerundetes Rechteck 13"/>
          <p:cNvSpPr>
            <a:spLocks noChangeArrowheads="1"/>
          </p:cNvSpPr>
          <p:nvPr/>
        </p:nvSpPr>
        <p:spPr bwMode="auto">
          <a:xfrm>
            <a:off x="933464" y="3611334"/>
            <a:ext cx="3780447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98" name="Abgerundetes Rechteck 13"/>
          <p:cNvSpPr>
            <a:spLocks noChangeArrowheads="1"/>
          </p:cNvSpPr>
          <p:nvPr/>
        </p:nvSpPr>
        <p:spPr bwMode="auto">
          <a:xfrm>
            <a:off x="932532" y="3607302"/>
            <a:ext cx="1311318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925053" y="3687116"/>
            <a:ext cx="1279509" cy="422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 algn="ctr">
              <a:spcAft>
                <a:spcPts val="1031"/>
              </a:spcAft>
            </a:pPr>
            <a:r>
              <a:rPr lang="de-DE" sz="2700" b="1" dirty="0">
                <a:solidFill>
                  <a:srgbClr val="FF0033"/>
                </a:solidFill>
              </a:rPr>
              <a:t>26</a:t>
            </a:r>
            <a:endParaRPr lang="de-DE" sz="5000" b="1" dirty="0">
              <a:solidFill>
                <a:srgbClr val="FF0033"/>
              </a:solidFill>
            </a:endParaRPr>
          </a:p>
        </p:txBody>
      </p:sp>
      <p:sp>
        <p:nvSpPr>
          <p:cNvPr id="100" name="Abgerundetes Rechteck 13"/>
          <p:cNvSpPr>
            <a:spLocks noChangeArrowheads="1"/>
          </p:cNvSpPr>
          <p:nvPr/>
        </p:nvSpPr>
        <p:spPr bwMode="auto">
          <a:xfrm>
            <a:off x="935064" y="4228299"/>
            <a:ext cx="3780447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102" name="Abgerundetes Rechteck 13"/>
          <p:cNvSpPr>
            <a:spLocks noChangeArrowheads="1"/>
          </p:cNvSpPr>
          <p:nvPr/>
        </p:nvSpPr>
        <p:spPr bwMode="auto">
          <a:xfrm>
            <a:off x="929575" y="4224267"/>
            <a:ext cx="1319694" cy="578087"/>
          </a:xfrm>
          <a:prstGeom prst="roundRect">
            <a:avLst>
              <a:gd name="adj" fmla="val 7697"/>
            </a:avLst>
          </a:prstGeom>
          <a:solidFill>
            <a:schemeClr val="bg1">
              <a:alpha val="65000"/>
            </a:schemeClr>
          </a:solidFill>
          <a:ln w="9525" algn="ctr">
            <a:noFill/>
            <a:round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104708" tIns="52354" rIns="104708" bIns="52354" anchor="ctr"/>
          <a:lstStyle/>
          <a:p>
            <a:pPr algn="ctr">
              <a:defRPr/>
            </a:pPr>
            <a:endParaRPr lang="en-US" kern="0">
              <a:solidFill>
                <a:srgbClr val="3D3D3D"/>
              </a:solidFill>
            </a:endParaRPr>
          </a:p>
        </p:txBody>
      </p:sp>
      <p:sp>
        <p:nvSpPr>
          <p:cNvPr id="104" name="Textfeld 103"/>
          <p:cNvSpPr txBox="1"/>
          <p:nvPr/>
        </p:nvSpPr>
        <p:spPr>
          <a:xfrm>
            <a:off x="959097" y="4308362"/>
            <a:ext cx="1279509" cy="422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 algn="ctr">
              <a:spcAft>
                <a:spcPts val="1031"/>
              </a:spcAft>
            </a:pPr>
            <a:r>
              <a:rPr lang="de-DE" sz="2700" b="1" dirty="0">
                <a:solidFill>
                  <a:srgbClr val="FF0033"/>
                </a:solidFill>
              </a:rPr>
              <a:t>802k</a:t>
            </a:r>
            <a:endParaRPr lang="de-DE" sz="5000" b="1" dirty="0">
              <a:solidFill>
                <a:srgbClr val="FF0033"/>
              </a:solidFill>
            </a:endParaRPr>
          </a:p>
        </p:txBody>
      </p:sp>
      <p:sp>
        <p:nvSpPr>
          <p:cNvPr id="105" name="Textfeld 104"/>
          <p:cNvSpPr txBox="1"/>
          <p:nvPr/>
        </p:nvSpPr>
        <p:spPr>
          <a:xfrm>
            <a:off x="2407186" y="2338697"/>
            <a:ext cx="19527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>
              <a:spcAft>
                <a:spcPts val="1031"/>
              </a:spcAft>
            </a:pPr>
            <a:r>
              <a:rPr lang="de-DE" sz="1400" b="1" dirty="0">
                <a:solidFill>
                  <a:srgbClr val="3D3D3D"/>
                </a:solidFill>
              </a:rPr>
              <a:t>Facebook </a:t>
            </a:r>
            <a:r>
              <a:rPr lang="de-DE" sz="1400" b="1" dirty="0" smtClean="0">
                <a:solidFill>
                  <a:srgbClr val="3D3D3D"/>
                </a:solidFill>
              </a:rPr>
              <a:t>Fan-Seiten</a:t>
            </a:r>
            <a:endParaRPr lang="de-DE" sz="1400" b="1" dirty="0">
              <a:solidFill>
                <a:srgbClr val="3D3D3D"/>
              </a:solidFill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2406456" y="2948815"/>
            <a:ext cx="19527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>
              <a:spcAft>
                <a:spcPts val="1031"/>
              </a:spcAft>
            </a:pPr>
            <a:r>
              <a:rPr lang="de-DE" sz="1400" b="1" dirty="0">
                <a:solidFill>
                  <a:srgbClr val="3D3D3D"/>
                </a:solidFill>
              </a:rPr>
              <a:t>Facebook F</a:t>
            </a:r>
            <a:r>
              <a:rPr lang="de-DE" sz="1400" b="1" dirty="0" smtClean="0">
                <a:solidFill>
                  <a:srgbClr val="3D3D3D"/>
                </a:solidFill>
              </a:rPr>
              <a:t>ans</a:t>
            </a:r>
            <a:endParaRPr lang="de-DE" sz="1400" b="1" dirty="0">
              <a:solidFill>
                <a:srgbClr val="3D3D3D"/>
              </a:solidFill>
            </a:endParaRPr>
          </a:p>
        </p:txBody>
      </p:sp>
      <p:sp>
        <p:nvSpPr>
          <p:cNvPr id="107" name="Textfeld 106"/>
          <p:cNvSpPr txBox="1"/>
          <p:nvPr/>
        </p:nvSpPr>
        <p:spPr>
          <a:xfrm>
            <a:off x="2406455" y="3790731"/>
            <a:ext cx="19527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>
              <a:spcAft>
                <a:spcPts val="1031"/>
              </a:spcAft>
            </a:pPr>
            <a:r>
              <a:rPr lang="de-DE" sz="1400" b="1" dirty="0" err="1">
                <a:solidFill>
                  <a:srgbClr val="3D3D3D"/>
                </a:solidFill>
              </a:rPr>
              <a:t>Twitter</a:t>
            </a:r>
            <a:r>
              <a:rPr lang="de-DE" sz="1400" b="1" dirty="0">
                <a:solidFill>
                  <a:srgbClr val="3D3D3D"/>
                </a:solidFill>
              </a:rPr>
              <a:t> </a:t>
            </a:r>
            <a:r>
              <a:rPr lang="de-DE" sz="1400" b="1" dirty="0" smtClean="0">
                <a:solidFill>
                  <a:srgbClr val="3D3D3D"/>
                </a:solidFill>
              </a:rPr>
              <a:t>-</a:t>
            </a:r>
            <a:r>
              <a:rPr lang="de-DE" sz="1400" b="1" dirty="0" err="1" smtClean="0">
                <a:solidFill>
                  <a:srgbClr val="3D3D3D"/>
                </a:solidFill>
              </a:rPr>
              <a:t>Acounts</a:t>
            </a:r>
            <a:endParaRPr lang="de-DE" sz="1400" b="1" dirty="0">
              <a:solidFill>
                <a:srgbClr val="3D3D3D"/>
              </a:solidFill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2408986" y="4407697"/>
            <a:ext cx="19527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14124">
              <a:spcAft>
                <a:spcPts val="1031"/>
              </a:spcAft>
            </a:pPr>
            <a:r>
              <a:rPr lang="de-DE" sz="1400" b="1" dirty="0" err="1" smtClean="0">
                <a:solidFill>
                  <a:srgbClr val="3D3D3D"/>
                </a:solidFill>
              </a:rPr>
              <a:t>Twitter</a:t>
            </a:r>
            <a:r>
              <a:rPr lang="de-DE" sz="1400" b="1" dirty="0" err="1">
                <a:solidFill>
                  <a:srgbClr val="3D3D3D"/>
                </a:solidFill>
              </a:rPr>
              <a:t>-</a:t>
            </a:r>
            <a:r>
              <a:rPr lang="de-DE" sz="1400" b="1" dirty="0" err="1" smtClean="0">
                <a:solidFill>
                  <a:srgbClr val="3D3D3D"/>
                </a:solidFill>
              </a:rPr>
              <a:t>Follower</a:t>
            </a:r>
            <a:endParaRPr lang="de-DE" sz="1400" b="1" dirty="0">
              <a:solidFill>
                <a:srgbClr val="3D3D3D"/>
              </a:solidFill>
            </a:endParaRPr>
          </a:p>
        </p:txBody>
      </p:sp>
      <p:grpSp>
        <p:nvGrpSpPr>
          <p:cNvPr id="111" name="Gruppieren 110"/>
          <p:cNvGrpSpPr/>
          <p:nvPr/>
        </p:nvGrpSpPr>
        <p:grpSpPr>
          <a:xfrm>
            <a:off x="581843" y="2484257"/>
            <a:ext cx="508012" cy="527170"/>
            <a:chOff x="-990600" y="3965932"/>
            <a:chExt cx="568523" cy="552329"/>
          </a:xfrm>
        </p:grpSpPr>
        <p:sp>
          <p:nvSpPr>
            <p:cNvPr id="112" name="Abgerundetes Rechteck 13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-990600" y="3965932"/>
              <a:ext cx="568523" cy="552329"/>
            </a:xfrm>
            <a:prstGeom prst="roundRect">
              <a:avLst>
                <a:gd name="adj" fmla="val 769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70000" endPos="12000" dir="5400000" sy="-100000" algn="bl" rotWithShape="0"/>
            </a:effectLst>
            <a:extLst/>
          </p:spPr>
          <p:txBody>
            <a:bodyPr anchor="ctr"/>
            <a:lstStyle/>
            <a:p>
              <a:pPr algn="ctr"/>
              <a:endParaRPr lang="en-US" kern="0">
                <a:solidFill>
                  <a:srgbClr val="3D3D3D"/>
                </a:solidFill>
              </a:endParaRPr>
            </a:p>
          </p:txBody>
        </p:sp>
        <p:pic>
          <p:nvPicPr>
            <p:cNvPr id="113" name="Picture 35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1012" y="4004317"/>
              <a:ext cx="481310" cy="48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" name="Gruppieren 113"/>
          <p:cNvGrpSpPr/>
          <p:nvPr/>
        </p:nvGrpSpPr>
        <p:grpSpPr>
          <a:xfrm>
            <a:off x="583933" y="3940945"/>
            <a:ext cx="508012" cy="527170"/>
            <a:chOff x="3738512" y="3735491"/>
            <a:chExt cx="443356" cy="460883"/>
          </a:xfrm>
        </p:grpSpPr>
        <p:sp>
          <p:nvSpPr>
            <p:cNvPr id="115" name="Abgerundetes Rechteck 1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738512" y="3735491"/>
              <a:ext cx="443356" cy="460883"/>
            </a:xfrm>
            <a:prstGeom prst="roundRect">
              <a:avLst>
                <a:gd name="adj" fmla="val 7697"/>
              </a:avLst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  <a:reflection blurRad="6350" stA="70000" endPos="12000" dir="5400000" sy="-100000" algn="bl" rotWithShape="0"/>
            </a:effectLst>
            <a:extLst/>
          </p:spPr>
          <p:txBody>
            <a:bodyPr anchor="ctr"/>
            <a:lstStyle/>
            <a:p>
              <a:pPr algn="ctr"/>
              <a:endParaRPr lang="en-US" kern="0">
                <a:solidFill>
                  <a:srgbClr val="3D3D3D"/>
                </a:solidFill>
              </a:endParaRPr>
            </a:p>
          </p:txBody>
        </p:sp>
        <p:pic>
          <p:nvPicPr>
            <p:cNvPr id="116" name="Picture 37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439" y="3773975"/>
              <a:ext cx="385921" cy="388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78446" y="322050"/>
            <a:ext cx="9372612" cy="269304"/>
          </a:xfrm>
        </p:spPr>
        <p:txBody>
          <a:bodyPr/>
          <a:lstStyle/>
          <a:p>
            <a:r>
              <a:rPr lang="de-DE" dirty="0" smtClean="0"/>
              <a:t>P7S1-Marken bei Facebook sehr erfolgreich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489156" y="2627155"/>
            <a:ext cx="914400" cy="33067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Zuschauerbindung</a:t>
            </a:r>
            <a:endParaRPr lang="de-DE" sz="2400" b="1" dirty="0">
              <a:solidFill>
                <a:srgbClr val="FF0000"/>
              </a:solidFill>
            </a:endParaRPr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Dialog</a:t>
            </a:r>
          </a:p>
        </p:txBody>
      </p:sp>
      <p:sp>
        <p:nvSpPr>
          <p:cNvPr id="43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1833525" y="5641598"/>
            <a:ext cx="211597" cy="127729"/>
          </a:xfrm>
        </p:spPr>
        <p:txBody>
          <a:bodyPr/>
          <a:lstStyle/>
          <a:p>
            <a:fld id="{4090CD80-8555-4F91-B6CC-5A5772C9F11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190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78446" y="322050"/>
            <a:ext cx="9327554" cy="251607"/>
          </a:xfrm>
          <a:noFill/>
        </p:spPr>
        <p:txBody>
          <a:bodyPr/>
          <a:lstStyle/>
          <a:p>
            <a:r>
              <a:rPr lang="de-DE" dirty="0" smtClean="0"/>
              <a:t>Einbindung der Fans schafft hohes Engagement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50" y="1126023"/>
            <a:ext cx="3101536" cy="4198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uppieren 30"/>
          <p:cNvGrpSpPr/>
          <p:nvPr/>
        </p:nvGrpSpPr>
        <p:grpSpPr>
          <a:xfrm>
            <a:off x="4155626" y="2731984"/>
            <a:ext cx="2093001" cy="400110"/>
            <a:chOff x="7103876" y="1137878"/>
            <a:chExt cx="1579294" cy="301907"/>
          </a:xfrm>
        </p:grpSpPr>
        <p:sp>
          <p:nvSpPr>
            <p:cNvPr id="12" name="Textfeld 11"/>
            <p:cNvSpPr txBox="1">
              <a:spLocks noChangeArrowheads="1"/>
            </p:cNvSpPr>
            <p:nvPr/>
          </p:nvSpPr>
          <p:spPr bwMode="auto">
            <a:xfrm>
              <a:off x="7403188" y="1137878"/>
              <a:ext cx="1279982" cy="301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e-DE" sz="2000" b="1" dirty="0">
                  <a:solidFill>
                    <a:srgbClr val="334D9F"/>
                  </a:solidFill>
                </a:rPr>
                <a:t>1.174.285</a:t>
              </a:r>
            </a:p>
          </p:txBody>
        </p:sp>
        <p:pic>
          <p:nvPicPr>
            <p:cNvPr id="13" name="Grafik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3876" y="1147410"/>
              <a:ext cx="387449" cy="26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uppieren 26"/>
          <p:cNvGrpSpPr/>
          <p:nvPr/>
        </p:nvGrpSpPr>
        <p:grpSpPr>
          <a:xfrm>
            <a:off x="7107526" y="1399068"/>
            <a:ext cx="2723139" cy="3103915"/>
            <a:chOff x="7107526" y="2023710"/>
            <a:chExt cx="2723139" cy="3103915"/>
          </a:xfrm>
        </p:grpSpPr>
        <p:pic>
          <p:nvPicPr>
            <p:cNvPr id="14" name="Picture 29" descr="http://sphotos-f.ak.fbcdn.net/hphotos-ak-prn1/530828_594816290535066_673732584_n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998" y="2023710"/>
              <a:ext cx="1365137" cy="6813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feld 55"/>
            <p:cNvSpPr txBox="1">
              <a:spLocks noChangeArrowheads="1"/>
            </p:cNvSpPr>
            <p:nvPr/>
          </p:nvSpPr>
          <p:spPr bwMode="auto">
            <a:xfrm>
              <a:off x="8476655" y="2204433"/>
              <a:ext cx="10084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e-DE" sz="1600" b="1" dirty="0" smtClean="0">
                  <a:solidFill>
                    <a:srgbClr val="334D9F"/>
                  </a:solidFill>
                </a:rPr>
                <a:t>185.848</a:t>
              </a:r>
              <a:endParaRPr lang="de-DE" sz="1600" b="1" dirty="0">
                <a:solidFill>
                  <a:srgbClr val="334D9F"/>
                </a:solidFill>
              </a:endParaRPr>
            </a:p>
          </p:txBody>
        </p:sp>
        <p:pic>
          <p:nvPicPr>
            <p:cNvPr id="17" name="Picture 31" descr="https://fbcdn-sphotos-a-a.akamaihd.net/hphotos-ak-ash4/483094_445428175496417_1132016726_n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07526" y="2973336"/>
              <a:ext cx="1399609" cy="918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58"/>
            <p:cNvSpPr txBox="1">
              <a:spLocks noChangeArrowheads="1"/>
            </p:cNvSpPr>
            <p:nvPr/>
          </p:nvSpPr>
          <p:spPr bwMode="auto">
            <a:xfrm>
              <a:off x="8652690" y="3240210"/>
              <a:ext cx="8324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e-DE" sz="1600" b="1" dirty="0">
                  <a:solidFill>
                    <a:srgbClr val="334D9F"/>
                  </a:solidFill>
                </a:rPr>
                <a:t>96.055</a:t>
              </a:r>
            </a:p>
          </p:txBody>
        </p:sp>
        <p:pic>
          <p:nvPicPr>
            <p:cNvPr id="20" name="Picture 3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526" y="4160520"/>
              <a:ext cx="1402458" cy="96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62"/>
            <p:cNvSpPr txBox="1">
              <a:spLocks noChangeArrowheads="1"/>
            </p:cNvSpPr>
            <p:nvPr/>
          </p:nvSpPr>
          <p:spPr bwMode="auto">
            <a:xfrm>
              <a:off x="8478148" y="4519145"/>
              <a:ext cx="10069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e-DE" sz="1600" b="1" dirty="0">
                  <a:solidFill>
                    <a:srgbClr val="334D9F"/>
                  </a:solidFill>
                </a:rPr>
                <a:t>86.428</a:t>
              </a:r>
            </a:p>
          </p:txBody>
        </p:sp>
        <p:pic>
          <p:nvPicPr>
            <p:cNvPr id="28" name="Grafik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3216" y="2204433"/>
              <a:ext cx="387449" cy="26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Grafik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3216" y="3228993"/>
              <a:ext cx="387449" cy="26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Grafik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3216" y="4509247"/>
              <a:ext cx="387449" cy="26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1833525" y="5641598"/>
            <a:ext cx="211597" cy="127729"/>
          </a:xfrm>
        </p:spPr>
        <p:txBody>
          <a:bodyPr/>
          <a:lstStyle/>
          <a:p>
            <a:fld id="{4090CD80-8555-4F91-B6CC-5A5772C9F11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779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589359" y="1079963"/>
            <a:ext cx="3712601" cy="1853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589359" y="3072377"/>
            <a:ext cx="3712601" cy="1853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4478404" y="1079963"/>
            <a:ext cx="3712601" cy="185350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4478404" y="3064206"/>
            <a:ext cx="3712601" cy="1852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10246" name="Object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8498392"/>
              </p:ext>
            </p:extLst>
          </p:nvPr>
        </p:nvGraphicFramePr>
        <p:xfrm>
          <a:off x="-7276" y="0"/>
          <a:ext cx="181901" cy="13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8" name="think-cell Folie" r:id="rId5" imgW="6350000" imgH="6350000" progId="TCLayout.ActiveDocument.1">
                  <p:embed/>
                </p:oleObj>
              </mc:Choice>
              <mc:Fallback>
                <p:oleObj name="think-cell Folie" r:id="rId5" imgW="6350000" imgH="635000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276" y="0"/>
                        <a:ext cx="181901" cy="13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itel 3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>
                <a:cs typeface="Arial" charset="0"/>
              </a:rPr>
              <a:t>Verknüpfung aller Kanäle</a:t>
            </a:r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8387" y="1544085"/>
            <a:ext cx="2634250" cy="1063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9" name="Textfeld 5"/>
          <p:cNvSpPr txBox="1">
            <a:spLocks noChangeArrowheads="1"/>
          </p:cNvSpPr>
          <p:nvPr/>
        </p:nvSpPr>
        <p:spPr bwMode="auto">
          <a:xfrm>
            <a:off x="1115054" y="1172570"/>
            <a:ext cx="2721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 i="1" dirty="0">
                <a:solidFill>
                  <a:schemeClr val="bg1"/>
                </a:solidFill>
                <a:latin typeface="Calibri" pitchFamily="34" charset="0"/>
              </a:rPr>
              <a:t>Aufrufe im TV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949" y="3594601"/>
            <a:ext cx="1601317" cy="809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027" y="3806969"/>
            <a:ext cx="1663129" cy="75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 flipV="1">
            <a:off x="2237383" y="3517709"/>
            <a:ext cx="1527969" cy="578794"/>
          </a:xfrm>
          <a:prstGeom prst="straightConnector1">
            <a:avLst/>
          </a:prstGeom>
          <a:ln w="25400" cap="rnd">
            <a:solidFill>
              <a:srgbClr val="8D8D8D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542" y="1510141"/>
            <a:ext cx="2520687" cy="109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5" name="Textfeld 29"/>
          <p:cNvSpPr txBox="1">
            <a:spLocks noChangeArrowheads="1"/>
          </p:cNvSpPr>
          <p:nvPr/>
        </p:nvSpPr>
        <p:spPr bwMode="auto">
          <a:xfrm>
            <a:off x="4976813" y="1172570"/>
            <a:ext cx="27194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 i="1">
                <a:solidFill>
                  <a:schemeClr val="bg1"/>
                </a:solidFill>
                <a:latin typeface="Calibri" pitchFamily="34" charset="0"/>
              </a:rPr>
              <a:t>Aufruf Online</a:t>
            </a:r>
          </a:p>
        </p:txBody>
      </p:sp>
      <p:sp>
        <p:nvSpPr>
          <p:cNvPr id="10256" name="Textfeld 30"/>
          <p:cNvSpPr txBox="1">
            <a:spLocks noChangeArrowheads="1"/>
          </p:cNvSpPr>
          <p:nvPr/>
        </p:nvSpPr>
        <p:spPr bwMode="auto">
          <a:xfrm>
            <a:off x="5040478" y="3234440"/>
            <a:ext cx="2719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 i="1">
                <a:solidFill>
                  <a:schemeClr val="bg1"/>
                </a:solidFill>
                <a:latin typeface="Calibri" pitchFamily="34" charset="0"/>
              </a:rPr>
              <a:t>Facebook Ads</a:t>
            </a:r>
          </a:p>
        </p:txBody>
      </p:sp>
      <p:sp>
        <p:nvSpPr>
          <p:cNvPr id="33" name="Rechteck 32"/>
          <p:cNvSpPr/>
          <p:nvPr/>
        </p:nvSpPr>
        <p:spPr>
          <a:xfrm>
            <a:off x="8376544" y="1079963"/>
            <a:ext cx="1533425" cy="38459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38100" dir="2700000" sx="102000" sy="102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58" name="Textfeld 33"/>
          <p:cNvSpPr txBox="1">
            <a:spLocks noChangeArrowheads="1"/>
          </p:cNvSpPr>
          <p:nvPr/>
        </p:nvSpPr>
        <p:spPr bwMode="auto">
          <a:xfrm>
            <a:off x="8445666" y="1172570"/>
            <a:ext cx="14643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 i="1">
                <a:solidFill>
                  <a:schemeClr val="bg1"/>
                </a:solidFill>
                <a:latin typeface="Calibri" pitchFamily="34" charset="0"/>
              </a:rPr>
              <a:t>Pressearbeit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777" y="1502922"/>
            <a:ext cx="1401298" cy="719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106" y="2493627"/>
            <a:ext cx="1402500" cy="503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1106" y="3238541"/>
            <a:ext cx="1402500" cy="82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6403" y="4358746"/>
            <a:ext cx="1402500" cy="42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3" name="Textfeld 5"/>
          <p:cNvSpPr txBox="1">
            <a:spLocks noChangeArrowheads="1"/>
          </p:cNvSpPr>
          <p:nvPr/>
        </p:nvSpPr>
        <p:spPr bwMode="auto">
          <a:xfrm>
            <a:off x="1144158" y="3234440"/>
            <a:ext cx="2721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sz="1400" b="1" i="1">
                <a:solidFill>
                  <a:schemeClr val="bg1"/>
                </a:solidFill>
                <a:latin typeface="Calibri" pitchFamily="34" charset="0"/>
              </a:rPr>
              <a:t>Crosspromo Facebook</a:t>
            </a:r>
          </a:p>
        </p:txBody>
      </p:sp>
      <p:pic>
        <p:nvPicPr>
          <p:cNvPr id="9240" name="Picture 2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91" y="3594601"/>
            <a:ext cx="1219496" cy="870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608" y="3516445"/>
            <a:ext cx="1042790" cy="1145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1" name="Picture 25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6884" y="3816243"/>
            <a:ext cx="1304484" cy="907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1833525" y="5641598"/>
            <a:ext cx="211597" cy="127729"/>
          </a:xfrm>
        </p:spPr>
        <p:txBody>
          <a:bodyPr/>
          <a:lstStyle/>
          <a:p>
            <a:fld id="{4090CD80-8555-4F91-B6CC-5A5772C9F11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950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81025" y="322050"/>
            <a:ext cx="8373805" cy="269304"/>
          </a:xfrm>
        </p:spPr>
        <p:txBody>
          <a:bodyPr/>
          <a:lstStyle/>
          <a:p>
            <a:pPr lvl="0"/>
            <a:r>
              <a:rPr lang="de-DE" sz="1800" dirty="0" smtClean="0"/>
              <a:t>2. Angebote </a:t>
            </a:r>
            <a:r>
              <a:rPr lang="de-DE" sz="1800" dirty="0"/>
              <a:t>an neues Medienverhalten </a:t>
            </a:r>
            <a:r>
              <a:rPr lang="de-DE" sz="1800" dirty="0" smtClean="0"/>
              <a:t>anpassen: Multi-Screen</a:t>
            </a:r>
            <a:endParaRPr lang="de-DE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"/>
          <a:stretch/>
        </p:blipFill>
        <p:spPr>
          <a:xfrm>
            <a:off x="581025" y="954088"/>
            <a:ext cx="9896475" cy="4567237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>
            <a:off x="581025" y="954088"/>
            <a:ext cx="9894888" cy="4567237"/>
            <a:chOff x="581025" y="954088"/>
            <a:chExt cx="9894888" cy="4567237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81025" y="954088"/>
              <a:ext cx="9894888" cy="4567237"/>
              <a:chOff x="581025" y="954088"/>
              <a:chExt cx="9894888" cy="4567237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581025" y="954088"/>
                <a:ext cx="9894888" cy="4567237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b="1" dirty="0" err="1" smtClean="0"/>
              </a:p>
            </p:txBody>
          </p:sp>
          <p:graphicFrame>
            <p:nvGraphicFramePr>
              <p:cNvPr id="6" name="Object 3"/>
              <p:cNvGraphicFramePr>
                <a:graphicFrameLocks noChangeAspect="1"/>
              </p:cNvGraphicFramePr>
              <p:nvPr>
                <p:custDataLst>
                  <p:tags r:id="rId2"/>
                </p:custDataLst>
                <p:extLst>
                  <p:ext uri="{D42A27DB-BD31-4B8C-83A1-F6EECF244321}">
                    <p14:modId xmlns:p14="http://schemas.microsoft.com/office/powerpoint/2010/main" val="3948783279"/>
                  </p:ext>
                </p:extLst>
              </p:nvPr>
            </p:nvGraphicFramePr>
            <p:xfrm>
              <a:off x="767207" y="1341374"/>
              <a:ext cx="9138793" cy="4060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7" name="Rectangle 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895350" y="1241346"/>
              <a:ext cx="365283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0"/>
                </a:spcBef>
                <a:buClr>
                  <a:srgbClr val="E00000"/>
                </a:buClr>
              </a:pPr>
              <a:r>
                <a:rPr lang="de-DE" sz="1300" b="1" dirty="0">
                  <a:latin typeface="Arial" pitchFamily="34" charset="0"/>
                  <a:cs typeface="Arial" pitchFamily="34" charset="0"/>
                </a:rPr>
                <a:t>Gerätebesitz </a:t>
              </a:r>
              <a:r>
                <a:rPr lang="de-DE" sz="1300" b="1" dirty="0" smtClean="0">
                  <a:latin typeface="Arial" pitchFamily="34" charset="0"/>
                  <a:cs typeface="Arial" pitchFamily="34" charset="0"/>
                </a:rPr>
                <a:t>in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86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375007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5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95350" y="961452"/>
            <a:ext cx="9586634" cy="451114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78446" y="962025"/>
            <a:ext cx="9893536" cy="45550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err="1" smtClean="0"/>
          </a:p>
        </p:txBody>
      </p:sp>
      <p:sp>
        <p:nvSpPr>
          <p:cNvPr id="6" name="Rechteck 5"/>
          <p:cNvSpPr/>
          <p:nvPr/>
        </p:nvSpPr>
        <p:spPr>
          <a:xfrm>
            <a:off x="889000" y="961453"/>
            <a:ext cx="7675880" cy="45111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7000">
                <a:schemeClr val="bg1">
                  <a:alpha val="52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err="1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89000" y="5127747"/>
            <a:ext cx="9024054" cy="246221"/>
          </a:xfrm>
        </p:spPr>
        <p:txBody>
          <a:bodyPr/>
          <a:lstStyle/>
          <a:p>
            <a:r>
              <a:rPr lang="de-DE" dirty="0"/>
              <a:t>Basis [14-49 Jahre]: 11.659 Fälle</a:t>
            </a:r>
          </a:p>
          <a:p>
            <a:r>
              <a:rPr lang="de-DE" dirty="0"/>
              <a:t>Quelle: SevenOne Media/  </a:t>
            </a:r>
            <a:r>
              <a:rPr lang="de-DE" dirty="0" err="1"/>
              <a:t>mindline</a:t>
            </a:r>
            <a:r>
              <a:rPr lang="de-DE" dirty="0"/>
              <a:t> </a:t>
            </a:r>
            <a:r>
              <a:rPr lang="de-DE" dirty="0" err="1" smtClean="0"/>
              <a:t>media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69304"/>
          </a:xfrm>
        </p:spPr>
        <p:txBody>
          <a:bodyPr/>
          <a:lstStyle/>
          <a:p>
            <a:r>
              <a:rPr lang="de-DE" dirty="0" smtClean="0"/>
              <a:t>Parallelnutzung: Mediales Multitasking</a:t>
            </a:r>
            <a:endParaRPr lang="de-DE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512529"/>
              </p:ext>
            </p:extLst>
          </p:nvPr>
        </p:nvGraphicFramePr>
        <p:xfrm>
          <a:off x="781050" y="1669673"/>
          <a:ext cx="7783830" cy="345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92175" y="1234698"/>
            <a:ext cx="3652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b="1" dirty="0"/>
              <a:t>Parallelnutzung </a:t>
            </a:r>
            <a:r>
              <a:rPr lang="de-DE" sz="1300" b="1" dirty="0" smtClean="0"/>
              <a:t>TV / Internet</a:t>
            </a:r>
            <a:endParaRPr lang="de-DE" sz="1300" b="1" dirty="0"/>
          </a:p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dirty="0"/>
              <a:t>Angaben in Prozent</a:t>
            </a:r>
          </a:p>
        </p:txBody>
      </p:sp>
    </p:spTree>
    <p:extLst>
      <p:ext uri="{BB962C8B-B14F-4D97-AF65-F5344CB8AC3E}">
        <p14:creationId xmlns:p14="http://schemas.microsoft.com/office/powerpoint/2010/main" val="4173180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09917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b="-1"/>
          <a:stretch/>
        </p:blipFill>
        <p:spPr>
          <a:xfrm flipH="1">
            <a:off x="4897467" y="967740"/>
            <a:ext cx="5578446" cy="4126230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79062"/>
              </p:ext>
            </p:extLst>
          </p:nvPr>
        </p:nvGraphicFramePr>
        <p:xfrm>
          <a:off x="-659050" y="1436595"/>
          <a:ext cx="8172370" cy="368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889000" y="5159312"/>
            <a:ext cx="8925560" cy="2462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Basis (14-49 Jahre):  611 Fälle; Parallelnutzung TV und Internet mind. </a:t>
            </a: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selten. Quelle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800" kern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SevenOne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Media / </a:t>
            </a:r>
            <a:r>
              <a:rPr lang="de-DE" sz="800" kern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mindline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kern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SNS: </a:t>
            </a:r>
            <a:r>
              <a:rPr lang="de-DE" sz="800" kern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-Network-Sites</a:t>
            </a:r>
            <a:endParaRPr lang="de-DE" sz="800" kern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/>
              <a:t>TV &amp; Internet – mehr als die Summe der Teile</a:t>
            </a:r>
            <a:endParaRPr lang="de-DE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895350" y="5126038"/>
            <a:ext cx="901065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25" y="5521325"/>
            <a:ext cx="1616888" cy="317546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92174" y="1116330"/>
            <a:ext cx="385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b="1" dirty="0">
                <a:solidFill>
                  <a:schemeClr val="tx1"/>
                </a:solidFill>
              </a:rPr>
              <a:t>Internetaktivitäten bei Parallelnutzung mit </a:t>
            </a:r>
            <a:r>
              <a:rPr lang="de-DE" sz="1300" b="1" dirty="0" smtClean="0">
                <a:solidFill>
                  <a:schemeClr val="tx1"/>
                </a:solidFill>
              </a:rPr>
              <a:t>TV</a:t>
            </a:r>
          </a:p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dirty="0" smtClean="0">
                <a:solidFill>
                  <a:schemeClr val="tx1"/>
                </a:solidFill>
              </a:rPr>
              <a:t>Angaben in Prozent</a:t>
            </a:r>
            <a:endParaRPr lang="de-DE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2128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b="-1"/>
          <a:stretch/>
        </p:blipFill>
        <p:spPr>
          <a:xfrm flipH="1">
            <a:off x="4897467" y="967740"/>
            <a:ext cx="5578446" cy="4126230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517685"/>
              </p:ext>
            </p:extLst>
          </p:nvPr>
        </p:nvGraphicFramePr>
        <p:xfrm>
          <a:off x="-659050" y="1436595"/>
          <a:ext cx="8172370" cy="3689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889000" y="5159312"/>
            <a:ext cx="8925560" cy="2462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Basis (14-49 Jahre):  611 Fälle; Parallelnutzung TV und Internet mind. </a:t>
            </a: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selten. Quelle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de-DE" sz="800" kern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SevenOne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Media / </a:t>
            </a:r>
            <a:r>
              <a:rPr lang="de-DE" sz="800" kern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mindline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kern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media</a:t>
            </a: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de-DE" sz="800" kern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SNS: </a:t>
            </a:r>
            <a:r>
              <a:rPr lang="de-DE" sz="800" kern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de-DE" sz="800" kern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-Network-Sites</a:t>
            </a:r>
            <a:endParaRPr lang="de-DE" sz="800" kern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/>
              <a:t>TV &amp; Internet – mehr als die Summe der Teile</a:t>
            </a:r>
            <a:endParaRPr lang="de-DE" dirty="0"/>
          </a:p>
        </p:txBody>
      </p:sp>
      <p:sp>
        <p:nvSpPr>
          <p:cNvPr id="2" name="Ellipse 1"/>
          <p:cNvSpPr/>
          <p:nvPr/>
        </p:nvSpPr>
        <p:spPr>
          <a:xfrm>
            <a:off x="6036309" y="2797185"/>
            <a:ext cx="1104900" cy="11049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" name="Textfeld 5"/>
          <p:cNvSpPr txBox="1"/>
          <p:nvPr/>
        </p:nvSpPr>
        <p:spPr>
          <a:xfrm>
            <a:off x="6131559" y="3032135"/>
            <a:ext cx="914400" cy="635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de-DE" sz="1400" dirty="0" smtClean="0">
                <a:solidFill>
                  <a:schemeClr val="bg1"/>
                </a:solidFill>
                <a:latin typeface="Calibri" pitchFamily="34" charset="0"/>
              </a:rPr>
              <a:t>TV-Bezug: </a:t>
            </a:r>
          </a:p>
          <a:p>
            <a:pPr algn="ctr">
              <a:spcBef>
                <a:spcPts val="0"/>
              </a:spcBef>
            </a:pPr>
            <a:r>
              <a:rPr lang="de-DE" sz="2400" b="1" i="1" dirty="0" smtClean="0">
                <a:solidFill>
                  <a:schemeClr val="bg1"/>
                </a:solidFill>
                <a:latin typeface="Calibri" pitchFamily="34" charset="0"/>
              </a:rPr>
              <a:t>72</a:t>
            </a:r>
            <a:r>
              <a:rPr lang="de-DE" sz="2400" b="1" i="1" dirty="0">
                <a:solidFill>
                  <a:schemeClr val="bg1"/>
                </a:solidFill>
                <a:latin typeface="Calibri" pitchFamily="34" charset="0"/>
              </a:rPr>
              <a:t>% </a:t>
            </a:r>
            <a:endParaRPr lang="de-DE" sz="14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895350" y="5126038"/>
            <a:ext cx="901065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25" y="5521325"/>
            <a:ext cx="1616888" cy="317546"/>
          </a:xfrm>
          <a:prstGeom prst="rect">
            <a:avLst/>
          </a:prstGeom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92174" y="1116330"/>
            <a:ext cx="3851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b="1" dirty="0">
                <a:solidFill>
                  <a:schemeClr val="tx1"/>
                </a:solidFill>
              </a:rPr>
              <a:t>Internetaktivitäten bei Parallelnutzung mit </a:t>
            </a:r>
            <a:r>
              <a:rPr lang="de-DE" sz="1300" b="1" dirty="0" smtClean="0">
                <a:solidFill>
                  <a:schemeClr val="tx1"/>
                </a:solidFill>
              </a:rPr>
              <a:t>TV</a:t>
            </a:r>
          </a:p>
          <a:p>
            <a:pPr eaLnBrk="0" hangingPunct="0">
              <a:spcBef>
                <a:spcPct val="0"/>
              </a:spcBef>
              <a:buClr>
                <a:schemeClr val="accent2"/>
              </a:buClr>
            </a:pPr>
            <a:r>
              <a:rPr lang="de-DE" sz="1300" dirty="0" smtClean="0">
                <a:solidFill>
                  <a:schemeClr val="tx1"/>
                </a:solidFill>
              </a:rPr>
              <a:t>Angaben in Prozent</a:t>
            </a:r>
            <a:endParaRPr lang="de-DE" sz="1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106387" y="1241425"/>
            <a:ext cx="9585625" cy="24144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4001" y="278972"/>
            <a:ext cx="3008571" cy="64800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7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/>
          <p:cNvSpPr txBox="1">
            <a:spLocks noChangeArrowheads="1"/>
          </p:cNvSpPr>
          <p:nvPr/>
        </p:nvSpPr>
        <p:spPr bwMode="auto">
          <a:xfrm>
            <a:off x="798775" y="1129410"/>
            <a:ext cx="6241079" cy="432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9700" algn="l"/>
              </a:tabLs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FF0000"/>
              </a:buClr>
              <a:buSzPct val="150000"/>
            </a:pPr>
            <a:r>
              <a:rPr lang="de-DE" sz="1800" b="1" dirty="0" smtClean="0">
                <a:solidFill>
                  <a:srgbClr val="464646"/>
                </a:solidFill>
                <a:cs typeface="Arial" pitchFamily="34" charset="0"/>
              </a:rPr>
              <a:t>Connect</a:t>
            </a:r>
            <a:endParaRPr lang="de-DE" sz="1100" b="1" dirty="0" smtClean="0">
              <a:solidFill>
                <a:srgbClr val="464646"/>
              </a:solidFill>
              <a:cs typeface="Arial" pitchFamily="34" charset="0"/>
            </a:endParaRPr>
          </a:p>
          <a:p>
            <a:pPr eaLnBrk="1" hangingPunct="1">
              <a:spcAft>
                <a:spcPts val="1800"/>
              </a:spcAft>
              <a:buClr>
                <a:srgbClr val="FF0000"/>
              </a:buClr>
              <a:buSzPct val="150000"/>
            </a:pPr>
            <a:r>
              <a:rPr lang="de-DE" sz="800" b="1" dirty="0" smtClean="0">
                <a:solidFill>
                  <a:srgbClr val="464646"/>
                </a:solidFill>
                <a:cs typeface="Arial" pitchFamily="34" charset="0"/>
              </a:rPr>
              <a:t/>
            </a:r>
            <a:br>
              <a:rPr lang="de-DE" sz="800" b="1" dirty="0" smtClean="0">
                <a:solidFill>
                  <a:srgbClr val="464646"/>
                </a:solidFill>
                <a:cs typeface="Arial" pitchFamily="34" charset="0"/>
              </a:rPr>
            </a:br>
            <a:r>
              <a:rPr lang="de-DE" sz="1800" dirty="0" smtClean="0">
                <a:solidFill>
                  <a:srgbClr val="464646"/>
                </a:solidFill>
                <a:cs typeface="Arial" pitchFamily="34" charset="0"/>
              </a:rPr>
              <a:t>interaktives </a:t>
            </a:r>
            <a:r>
              <a:rPr lang="de-DE" sz="1800" dirty="0" err="1" smtClean="0">
                <a:solidFill>
                  <a:srgbClr val="464646"/>
                </a:solidFill>
                <a:cs typeface="Arial" pitchFamily="34" charset="0"/>
              </a:rPr>
              <a:t>Social</a:t>
            </a:r>
            <a:r>
              <a:rPr lang="de-DE" sz="1800" dirty="0" smtClean="0">
                <a:solidFill>
                  <a:srgbClr val="464646"/>
                </a:solidFill>
                <a:cs typeface="Arial" pitchFamily="34" charset="0"/>
              </a:rPr>
              <a:t>-TV-Angebot, </a:t>
            </a:r>
            <a:r>
              <a:rPr lang="de-DE" sz="1800" dirty="0">
                <a:solidFill>
                  <a:srgbClr val="464646"/>
                </a:solidFill>
                <a:cs typeface="Arial" pitchFamily="34" charset="0"/>
              </a:rPr>
              <a:t>bei dem die </a:t>
            </a:r>
            <a:r>
              <a:rPr lang="de-DE" sz="1800" dirty="0" smtClean="0">
                <a:solidFill>
                  <a:srgbClr val="464646"/>
                </a:solidFill>
                <a:cs typeface="Arial" pitchFamily="34" charset="0"/>
              </a:rPr>
              <a:t>Zuschauer:</a:t>
            </a:r>
            <a:endParaRPr lang="de-DE" sz="1800" dirty="0">
              <a:solidFill>
                <a:srgbClr val="464646"/>
              </a:solidFill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näher </a:t>
            </a:r>
            <a:r>
              <a:rPr lang="de-DE" sz="1600" dirty="0">
                <a:solidFill>
                  <a:srgbClr val="464646"/>
                </a:solidFill>
                <a:cs typeface="Arial" pitchFamily="34" charset="0"/>
              </a:rPr>
              <a:t>an ihre Lieblingssendungen und Stars heranrücken </a:t>
            </a:r>
          </a:p>
          <a:p>
            <a:pPr marL="180975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aktuelle </a:t>
            </a:r>
            <a:r>
              <a:rPr lang="de-DE" sz="1600" dirty="0">
                <a:solidFill>
                  <a:srgbClr val="464646"/>
                </a:solidFill>
                <a:cs typeface="Arial" pitchFamily="34" charset="0"/>
              </a:rPr>
              <a:t>Zusatzinfos zu Sendungen bekommen</a:t>
            </a:r>
          </a:p>
          <a:p>
            <a:pPr marL="180975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parallel </a:t>
            </a:r>
            <a:r>
              <a:rPr lang="de-DE" sz="1600" dirty="0">
                <a:solidFill>
                  <a:srgbClr val="464646"/>
                </a:solidFill>
                <a:cs typeface="Arial" pitchFamily="34" charset="0"/>
              </a:rPr>
              <a:t>zur TV Sendung mitmachen, </a:t>
            </a:r>
            <a:r>
              <a:rPr lang="de-DE" sz="1600" dirty="0" err="1">
                <a:solidFill>
                  <a:srgbClr val="464646"/>
                </a:solidFill>
                <a:cs typeface="Arial" pitchFamily="34" charset="0"/>
              </a:rPr>
              <a:t>mitraten</a:t>
            </a:r>
            <a:r>
              <a:rPr lang="de-DE" sz="1600" dirty="0">
                <a:solidFill>
                  <a:srgbClr val="464646"/>
                </a:solidFill>
                <a:cs typeface="Arial" pitchFamily="34" charset="0"/>
              </a:rPr>
              <a:t> und mitspielen</a:t>
            </a:r>
          </a:p>
          <a:p>
            <a:pPr marL="180975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sich </a:t>
            </a:r>
            <a:r>
              <a:rPr lang="de-DE" sz="1600" dirty="0">
                <a:solidFill>
                  <a:srgbClr val="464646"/>
                </a:solidFill>
                <a:cs typeface="Arial" pitchFamily="34" charset="0"/>
              </a:rPr>
              <a:t>mit Freunden und </a:t>
            </a: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anderen</a:t>
            </a:r>
            <a:b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</a:b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Zuschauern </a:t>
            </a:r>
            <a:r>
              <a:rPr lang="de-DE" sz="1600" dirty="0">
                <a:solidFill>
                  <a:srgbClr val="464646"/>
                </a:solidFill>
                <a:cs typeface="Arial" pitchFamily="34" charset="0"/>
              </a:rPr>
              <a:t>über TV </a:t>
            </a: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Sendungen</a:t>
            </a:r>
            <a:b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</a:b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austauschen</a:t>
            </a:r>
          </a:p>
          <a:p>
            <a:pPr marL="180975" indent="-180975"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1,2 Mio. Unique </a:t>
            </a:r>
            <a:r>
              <a:rPr lang="de-DE" sz="1600" dirty="0" err="1" smtClean="0">
                <a:solidFill>
                  <a:srgbClr val="464646"/>
                </a:solidFill>
                <a:cs typeface="Arial" pitchFamily="34" charset="0"/>
              </a:rPr>
              <a:t>Visitors</a:t>
            </a:r>
            <a:r>
              <a:rPr lang="de-DE" sz="1600" dirty="0">
                <a:solidFill>
                  <a:srgbClr val="464646"/>
                </a:solidFill>
                <a:cs typeface="Arial" pitchFamily="34" charset="0"/>
              </a:rPr>
              <a:t/>
            </a:r>
            <a:br>
              <a:rPr lang="de-DE" sz="1600" dirty="0">
                <a:solidFill>
                  <a:srgbClr val="464646"/>
                </a:solidFill>
                <a:cs typeface="Arial" pitchFamily="34" charset="0"/>
              </a:rPr>
            </a:br>
            <a:r>
              <a:rPr lang="de-DE" sz="1600" dirty="0" smtClean="0">
                <a:solidFill>
                  <a:srgbClr val="464646"/>
                </a:solidFill>
                <a:cs typeface="Arial" pitchFamily="34" charset="0"/>
              </a:rPr>
              <a:t>seit Juli 2012</a:t>
            </a:r>
            <a:endParaRPr lang="de-DE" sz="1600" dirty="0">
              <a:solidFill>
                <a:srgbClr val="464646"/>
              </a:solidFill>
              <a:cs typeface="Arial" pitchFamily="34" charset="0"/>
            </a:endParaRPr>
          </a:p>
        </p:txBody>
      </p:sp>
      <p:pic>
        <p:nvPicPr>
          <p:cNvPr id="9" name="Picture 3" descr="S:\PSD\Zentralredaktion TV-Marken\ProSieben\Redaktion\Connect\_Screenshots\Devices\tvogII.pn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DFE8EC"/>
              </a:clrFrom>
              <a:clrTo>
                <a:srgbClr val="DFE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572" y="3901104"/>
            <a:ext cx="4650353" cy="1740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4000" y="1241425"/>
            <a:ext cx="3302000" cy="3220039"/>
          </a:xfrm>
          <a:prstGeom prst="rect">
            <a:avLst/>
          </a:prstGeom>
          <a:noFill/>
          <a:ln>
            <a:noFill/>
          </a:ln>
          <a:effectLst>
            <a:outerShdw blurRad="406400" dist="38100" dir="2700000" sx="108000" sy="108000" algn="tl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973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AkIjZ8yEi_mWhhTw2Xo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B8FVgzAkSxdTmUr95hb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lkbl5FtEu7HGe7l1r7m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VKw4aoJkuAkq5XuD211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flmWHMpEeYpQtCp1VjB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yZ0rspPUKMPiST7AfMU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rYvQb7UugtQHBwONX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PulHvPekKnHuVeGEwmI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rYoJdajkOUiios2T7d6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rYoJdajkOUiios2T7d6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hiQhRY7E2fOJzagXIVw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yTikIgE0qQera9NFy7r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G.O1AJ_U2bK.65dicXk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1qttnGZUGXOnt532BX6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YiGfjYbkGsgexWqLbA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ALLVhGjk2DwtmOCLiX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pK4eqwLkq8I9ISV5qt6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ahAo1izUqz5ewzL4Dk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avKUx65U2DhLus8gSnA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heme/theme1.xml><?xml version="1.0" encoding="utf-8"?>
<a:theme xmlns:a="http://schemas.openxmlformats.org/drawingml/2006/main" name="blank">
  <a:themeElements>
    <a:clrScheme name="71M">
      <a:dk1>
        <a:srgbClr val="464646"/>
      </a:dk1>
      <a:lt1>
        <a:srgbClr val="FFFFFF"/>
      </a:lt1>
      <a:dk2>
        <a:srgbClr val="F79233"/>
      </a:dk2>
      <a:lt2>
        <a:srgbClr val="FF0033"/>
      </a:lt2>
      <a:accent1>
        <a:srgbClr val="FFE55B"/>
      </a:accent1>
      <a:accent2>
        <a:srgbClr val="F06464"/>
      </a:accent2>
      <a:accent3>
        <a:srgbClr val="96CB64"/>
      </a:accent3>
      <a:accent4>
        <a:srgbClr val="89D4E5"/>
      </a:accent4>
      <a:accent5>
        <a:srgbClr val="FEBE10"/>
      </a:accent5>
      <a:accent6>
        <a:srgbClr val="F067A6"/>
      </a:accent6>
      <a:hlink>
        <a:srgbClr val="FF0033"/>
      </a:hlink>
      <a:folHlink>
        <a:srgbClr val="F79233"/>
      </a:folHlink>
    </a:clrScheme>
    <a:fontScheme name="71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3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71Media-Mastervorlage 1">
      <a:dk1>
        <a:srgbClr val="464646"/>
      </a:dk1>
      <a:lt1>
        <a:srgbClr val="FFFFFF"/>
      </a:lt1>
      <a:dk2>
        <a:srgbClr val="464646"/>
      </a:dk2>
      <a:lt2>
        <a:srgbClr val="AEAEAE"/>
      </a:lt2>
      <a:accent1>
        <a:srgbClr val="CCCCCC"/>
      </a:accent1>
      <a:accent2>
        <a:srgbClr val="E00000"/>
      </a:accent2>
      <a:accent3>
        <a:srgbClr val="FFFFFF"/>
      </a:accent3>
      <a:accent4>
        <a:srgbClr val="3A3A3A"/>
      </a:accent4>
      <a:accent5>
        <a:srgbClr val="E2E2E2"/>
      </a:accent5>
      <a:accent6>
        <a:srgbClr val="CB0000"/>
      </a:accent6>
      <a:hlink>
        <a:srgbClr val="E00000"/>
      </a:hlink>
      <a:folHlink>
        <a:srgbClr val="969696"/>
      </a:folHlink>
    </a:clrScheme>
    <a:fontScheme name="1_71Media-Master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71Media-Mastervorlage 1">
    <a:dk1>
      <a:srgbClr val="464646"/>
    </a:dk1>
    <a:lt1>
      <a:srgbClr val="FFFFFF"/>
    </a:lt1>
    <a:dk2>
      <a:srgbClr val="464646"/>
    </a:dk2>
    <a:lt2>
      <a:srgbClr val="AEAEAE"/>
    </a:lt2>
    <a:accent1>
      <a:srgbClr val="CCCCCC"/>
    </a:accent1>
    <a:accent2>
      <a:srgbClr val="E00000"/>
    </a:accent2>
    <a:accent3>
      <a:srgbClr val="FFFFFF"/>
    </a:accent3>
    <a:accent4>
      <a:srgbClr val="3A3A3A"/>
    </a:accent4>
    <a:accent5>
      <a:srgbClr val="E2E2E2"/>
    </a:accent5>
    <a:accent6>
      <a:srgbClr val="CB0000"/>
    </a:accent6>
    <a:hlink>
      <a:srgbClr val="E00000"/>
    </a:hlink>
    <a:folHlink>
      <a:srgbClr val="969696"/>
    </a:folHlink>
  </a:clrScheme>
  <a:fontScheme name="1_71Media-Mastervorlag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229</Words>
  <Application>Microsoft Office PowerPoint</Application>
  <PresentationFormat>Benutzerdefiniert</PresentationFormat>
  <Paragraphs>69</Paragraphs>
  <Slides>8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blank</vt:lpstr>
      <vt:lpstr>1_blank</vt:lpstr>
      <vt:lpstr>think-cell Folie</vt:lpstr>
      <vt:lpstr>P7S1-Marken bei Facebook sehr erfolgreich</vt:lpstr>
      <vt:lpstr>Einbindung der Fans schafft hohes Engagement</vt:lpstr>
      <vt:lpstr>Verknüpfung aller Kanäle</vt:lpstr>
      <vt:lpstr>2. Angebote an neues Medienverhalten anpassen: Multi-Screen</vt:lpstr>
      <vt:lpstr>Parallelnutzung: Mediales Multitasking</vt:lpstr>
      <vt:lpstr>TV &amp; Internet – mehr als die Summe der Teile</vt:lpstr>
      <vt:lpstr>TV &amp; Internet – mehr als die Summe der Teile</vt:lpstr>
      <vt:lpstr>PowerPoint-Präsentation</vt:lpstr>
    </vt:vector>
  </TitlesOfParts>
  <Company>Software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Willebrand Marie-Therese</dc:creator>
  <cp:lastModifiedBy>Zeising, Gabriela</cp:lastModifiedBy>
  <cp:revision>127</cp:revision>
  <cp:lastPrinted>2013-06-11T07:06:20Z</cp:lastPrinted>
  <dcterms:created xsi:type="dcterms:W3CDTF">2013-05-15T14:53:14Z</dcterms:created>
  <dcterms:modified xsi:type="dcterms:W3CDTF">2016-11-08T11:18:27Z</dcterms:modified>
</cp:coreProperties>
</file>