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85" r:id="rId2"/>
    <p:sldId id="418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5" r:id="rId17"/>
    <p:sldId id="413" r:id="rId18"/>
    <p:sldId id="414" r:id="rId19"/>
    <p:sldId id="398" r:id="rId20"/>
    <p:sldId id="399" r:id="rId21"/>
    <p:sldId id="416" r:id="rId22"/>
    <p:sldId id="417" r:id="rId23"/>
    <p:sldId id="397" r:id="rId2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a Hofma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7034" autoAdjust="0"/>
  </p:normalViewPr>
  <p:slideViewPr>
    <p:cSldViewPr>
      <p:cViewPr>
        <p:scale>
          <a:sx n="66" d="100"/>
          <a:sy n="66" d="100"/>
        </p:scale>
        <p:origin x="-235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EE9449-52BF-4B94-BDB0-BBF8737FED4E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F1ACB6-E180-4486-82BC-A868FDFF81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18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67DEC3-4DE0-40D9-A6EC-6EC73239A151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926513-FC6C-4D8A-8708-EF428C680A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505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6513-FC6C-4D8A-8708-EF428C680A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13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>
              <a:sym typeface="Wingdings" pitchFamily="2" charset="2"/>
            </a:endParaRPr>
          </a:p>
        </p:txBody>
      </p:sp>
      <p:sp>
        <p:nvSpPr>
          <p:cNvPr id="98307" name="Foliennummernplatzhalt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C7D10E1F-1A3D-4B0E-93D2-BA8F98D477E7}" type="slidenum">
              <a:rPr lang="de-DE" sz="1300">
                <a:latin typeface="+mn-lt"/>
              </a:rPr>
              <a:pPr algn="r">
                <a:defRPr/>
              </a:pPr>
              <a:t>19</a:t>
            </a:fld>
            <a:endParaRPr lang="de-DE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>
              <a:sym typeface="Wingdings" pitchFamily="2" charset="2"/>
            </a:endParaRPr>
          </a:p>
        </p:txBody>
      </p:sp>
      <p:sp>
        <p:nvSpPr>
          <p:cNvPr id="98307" name="Foliennummernplatzhalt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C7D10E1F-1A3D-4B0E-93D2-BA8F98D477E7}" type="slidenum">
              <a:rPr lang="de-DE" sz="1300">
                <a:latin typeface="+mn-lt"/>
              </a:rPr>
              <a:pPr algn="r">
                <a:defRPr/>
              </a:pPr>
              <a:t>20</a:t>
            </a:fld>
            <a:endParaRPr lang="de-DE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8"/>
          <p:cNvSpPr/>
          <p:nvPr/>
        </p:nvSpPr>
        <p:spPr>
          <a:xfrm>
            <a:off x="-500063" y="-642938"/>
            <a:ext cx="2071688" cy="2000251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Ellipse 9"/>
          <p:cNvSpPr/>
          <p:nvPr/>
        </p:nvSpPr>
        <p:spPr>
          <a:xfrm>
            <a:off x="5357813" y="428625"/>
            <a:ext cx="1071562" cy="1071563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Ellipse 10"/>
          <p:cNvSpPr/>
          <p:nvPr/>
        </p:nvSpPr>
        <p:spPr>
          <a:xfrm>
            <a:off x="714375" y="4286250"/>
            <a:ext cx="914400" cy="914400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Ellipse 11"/>
          <p:cNvSpPr/>
          <p:nvPr/>
        </p:nvSpPr>
        <p:spPr>
          <a:xfrm>
            <a:off x="2071688" y="5143500"/>
            <a:ext cx="1285875" cy="1285875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Ellipse 12"/>
          <p:cNvSpPr/>
          <p:nvPr/>
        </p:nvSpPr>
        <p:spPr>
          <a:xfrm>
            <a:off x="4286250" y="4286250"/>
            <a:ext cx="1785938" cy="1785938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Ellipse 13"/>
          <p:cNvSpPr/>
          <p:nvPr/>
        </p:nvSpPr>
        <p:spPr>
          <a:xfrm>
            <a:off x="6643688" y="2928938"/>
            <a:ext cx="1214437" cy="1214437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" name="Ellipse 14"/>
          <p:cNvSpPr/>
          <p:nvPr/>
        </p:nvSpPr>
        <p:spPr>
          <a:xfrm>
            <a:off x="8745538" y="5326063"/>
            <a:ext cx="1071562" cy="1071562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Ellipse 15"/>
          <p:cNvSpPr/>
          <p:nvPr/>
        </p:nvSpPr>
        <p:spPr>
          <a:xfrm>
            <a:off x="6429375" y="6286500"/>
            <a:ext cx="1857375" cy="1857375"/>
          </a:xfrm>
          <a:prstGeom prst="ellipse">
            <a:avLst/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 Verbindung 16"/>
          <p:cNvCxnSpPr>
            <a:stCxn id="9" idx="5"/>
          </p:cNvCxnSpPr>
          <p:nvPr/>
        </p:nvCxnSpPr>
        <p:spPr>
          <a:xfrm rot="16200000" flipH="1">
            <a:off x="1558926" y="773112"/>
            <a:ext cx="793750" cy="1374775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/>
          <p:cNvCxnSpPr>
            <a:stCxn id="9" idx="4"/>
          </p:cNvCxnSpPr>
          <p:nvPr/>
        </p:nvCxnSpPr>
        <p:spPr>
          <a:xfrm rot="16200000" flipH="1">
            <a:off x="-696912" y="2589213"/>
            <a:ext cx="3143250" cy="67945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8"/>
          <p:cNvCxnSpPr/>
          <p:nvPr/>
        </p:nvCxnSpPr>
        <p:spPr>
          <a:xfrm>
            <a:off x="1357313" y="5072063"/>
            <a:ext cx="1000125" cy="714375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9"/>
          <p:cNvCxnSpPr>
            <a:stCxn id="9" idx="6"/>
          </p:cNvCxnSpPr>
          <p:nvPr/>
        </p:nvCxnSpPr>
        <p:spPr>
          <a:xfrm>
            <a:off x="1571625" y="357188"/>
            <a:ext cx="4000500" cy="428625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0"/>
          <p:cNvCxnSpPr/>
          <p:nvPr/>
        </p:nvCxnSpPr>
        <p:spPr>
          <a:xfrm rot="16200000" flipH="1">
            <a:off x="5679281" y="1678782"/>
            <a:ext cx="2071687" cy="114300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1"/>
          <p:cNvCxnSpPr/>
          <p:nvPr/>
        </p:nvCxnSpPr>
        <p:spPr>
          <a:xfrm>
            <a:off x="4857750" y="2928938"/>
            <a:ext cx="2000250" cy="57150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2"/>
          <p:cNvCxnSpPr/>
          <p:nvPr/>
        </p:nvCxnSpPr>
        <p:spPr>
          <a:xfrm rot="16200000" flipH="1">
            <a:off x="7358063" y="3929063"/>
            <a:ext cx="1928812" cy="1643062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3"/>
          <p:cNvCxnSpPr/>
          <p:nvPr/>
        </p:nvCxnSpPr>
        <p:spPr>
          <a:xfrm rot="16200000" flipH="1">
            <a:off x="3714751" y="3786187"/>
            <a:ext cx="1643062" cy="1357313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4"/>
          <p:cNvCxnSpPr/>
          <p:nvPr/>
        </p:nvCxnSpPr>
        <p:spPr>
          <a:xfrm>
            <a:off x="5357813" y="5786438"/>
            <a:ext cx="1428750" cy="1071562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5"/>
          <p:cNvCxnSpPr/>
          <p:nvPr/>
        </p:nvCxnSpPr>
        <p:spPr>
          <a:xfrm rot="16200000" flipH="1">
            <a:off x="4250531" y="6393657"/>
            <a:ext cx="1857375" cy="357188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6"/>
          <p:cNvCxnSpPr/>
          <p:nvPr/>
        </p:nvCxnSpPr>
        <p:spPr>
          <a:xfrm>
            <a:off x="7572375" y="3357563"/>
            <a:ext cx="2428875" cy="1071562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7"/>
          <p:cNvCxnSpPr/>
          <p:nvPr/>
        </p:nvCxnSpPr>
        <p:spPr>
          <a:xfrm flipV="1">
            <a:off x="3071813" y="5500688"/>
            <a:ext cx="1428750" cy="28575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8"/>
          <p:cNvCxnSpPr>
            <a:stCxn id="10" idx="6"/>
          </p:cNvCxnSpPr>
          <p:nvPr/>
        </p:nvCxnSpPr>
        <p:spPr>
          <a:xfrm>
            <a:off x="6429375" y="963613"/>
            <a:ext cx="3214688" cy="153670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7"/>
          <p:cNvSpPr/>
          <p:nvPr/>
        </p:nvSpPr>
        <p:spPr>
          <a:xfrm>
            <a:off x="2286000" y="1285875"/>
            <a:ext cx="2928938" cy="2928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8860" y="1571612"/>
            <a:ext cx="2428892" cy="228601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D886C3-FFFA-4F7B-B927-CED5DEA9E7B2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6A8C3A-84BF-4BC7-970C-05FC5B1647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A90726-9C7E-4D35-A154-CB97260B32B0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3F6DB1-A350-4AF3-BE69-4C87CC2C8D4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5"/>
          <p:cNvGrpSpPr>
            <a:grpSpLocks/>
          </p:cNvGrpSpPr>
          <p:nvPr userDrawn="1"/>
        </p:nvGrpSpPr>
        <p:grpSpPr bwMode="auto">
          <a:xfrm>
            <a:off x="-461963" y="-163513"/>
            <a:ext cx="9891713" cy="7312026"/>
            <a:chOff x="-462559" y="-164254"/>
            <a:chExt cx="9892344" cy="7312269"/>
          </a:xfrm>
        </p:grpSpPr>
        <p:grpSp>
          <p:nvGrpSpPr>
            <p:cNvPr id="4" name="Gruppieren 34"/>
            <p:cNvGrpSpPr>
              <a:grpSpLocks/>
            </p:cNvGrpSpPr>
            <p:nvPr/>
          </p:nvGrpSpPr>
          <p:grpSpPr bwMode="auto">
            <a:xfrm>
              <a:off x="213760" y="-153141"/>
              <a:ext cx="9216025" cy="866804"/>
              <a:chOff x="213760" y="-153141"/>
              <a:chExt cx="9216025" cy="866804"/>
            </a:xfrm>
          </p:grpSpPr>
          <p:sp>
            <p:nvSpPr>
              <p:cNvPr id="26" name="Ellipse 28"/>
              <p:cNvSpPr/>
              <p:nvPr/>
            </p:nvSpPr>
            <p:spPr>
              <a:xfrm>
                <a:off x="8451823" y="-153141"/>
                <a:ext cx="977962" cy="8668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cxnSp>
            <p:nvCxnSpPr>
              <p:cNvPr id="27" name="Gerade Verbindung 29"/>
              <p:cNvCxnSpPr>
                <a:endCxn id="29" idx="3"/>
              </p:cNvCxnSpPr>
              <p:nvPr/>
            </p:nvCxnSpPr>
            <p:spPr>
              <a:xfrm>
                <a:off x="213760" y="570783"/>
                <a:ext cx="8380947" cy="0"/>
              </a:xfrm>
              <a:prstGeom prst="line">
                <a:avLst/>
              </a:prstGeom>
              <a:ln w="5715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32"/>
            <p:cNvGrpSpPr>
              <a:grpSpLocks/>
            </p:cNvGrpSpPr>
            <p:nvPr/>
          </p:nvGrpSpPr>
          <p:grpSpPr bwMode="auto">
            <a:xfrm>
              <a:off x="-462559" y="-164254"/>
              <a:ext cx="1959149" cy="7312269"/>
              <a:chOff x="-462559" y="-164254"/>
              <a:chExt cx="1959149" cy="7312269"/>
            </a:xfrm>
          </p:grpSpPr>
          <p:sp>
            <p:nvSpPr>
              <p:cNvPr id="6" name="Ellipse 2"/>
              <p:cNvSpPr/>
              <p:nvPr/>
            </p:nvSpPr>
            <p:spPr>
              <a:xfrm>
                <a:off x="-353014" y="-164254"/>
                <a:ext cx="923984" cy="87791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7" name="Ellipse 3"/>
              <p:cNvSpPr/>
              <p:nvPr/>
            </p:nvSpPr>
            <p:spPr>
              <a:xfrm>
                <a:off x="-360953" y="1570942"/>
                <a:ext cx="720772" cy="658835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8" name="Ellipse 4"/>
              <p:cNvSpPr/>
              <p:nvPr/>
            </p:nvSpPr>
            <p:spPr>
              <a:xfrm>
                <a:off x="642413" y="1070863"/>
                <a:ext cx="504857" cy="450865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9" name="Ellipse 11"/>
              <p:cNvSpPr/>
              <p:nvPr/>
            </p:nvSpPr>
            <p:spPr>
              <a:xfrm>
                <a:off x="-462559" y="3499819"/>
                <a:ext cx="925572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0" name="Ellipse 12"/>
              <p:cNvSpPr/>
              <p:nvPr/>
            </p:nvSpPr>
            <p:spPr>
              <a:xfrm>
                <a:off x="570970" y="5428695"/>
                <a:ext cx="925572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1" name="Ellipse 13"/>
              <p:cNvSpPr/>
              <p:nvPr/>
            </p:nvSpPr>
            <p:spPr>
              <a:xfrm>
                <a:off x="88339" y="6568558"/>
                <a:ext cx="625515" cy="57945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2" name="Ellipse 14"/>
              <p:cNvSpPr/>
              <p:nvPr/>
            </p:nvSpPr>
            <p:spPr>
              <a:xfrm>
                <a:off x="455076" y="4671433"/>
                <a:ext cx="544547" cy="471503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cxnSp>
            <p:nvCxnSpPr>
              <p:cNvPr id="13" name="Gerade Verbindung 15"/>
              <p:cNvCxnSpPr/>
              <p:nvPr/>
            </p:nvCxnSpPr>
            <p:spPr>
              <a:xfrm rot="5400000">
                <a:off x="-429201" y="1070859"/>
                <a:ext cx="1143038" cy="285768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6"/>
              <p:cNvCxnSpPr>
                <a:endCxn id="10" idx="1"/>
              </p:cNvCxnSpPr>
              <p:nvPr/>
            </p:nvCxnSpPr>
            <p:spPr>
              <a:xfrm rot="16200000" flipH="1">
                <a:off x="253457" y="673968"/>
                <a:ext cx="495316" cy="431828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7"/>
              <p:cNvCxnSpPr>
                <a:stCxn id="10" idx="4"/>
              </p:cNvCxnSpPr>
              <p:nvPr/>
            </p:nvCxnSpPr>
            <p:spPr>
              <a:xfrm rot="5400000">
                <a:off x="425716" y="1816216"/>
                <a:ext cx="763612" cy="174636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8"/>
              <p:cNvCxnSpPr/>
              <p:nvPr/>
            </p:nvCxnSpPr>
            <p:spPr>
              <a:xfrm rot="16200000" flipH="1">
                <a:off x="236783" y="2151190"/>
                <a:ext cx="244483" cy="207975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9"/>
              <p:cNvCxnSpPr/>
              <p:nvPr/>
            </p:nvCxnSpPr>
            <p:spPr>
              <a:xfrm rot="5400000">
                <a:off x="-554" y="2928291"/>
                <a:ext cx="785838" cy="500095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20"/>
              <p:cNvCxnSpPr/>
              <p:nvPr/>
            </p:nvCxnSpPr>
            <p:spPr>
              <a:xfrm rot="16200000" flipH="1">
                <a:off x="491602" y="3134676"/>
                <a:ext cx="808064" cy="350860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21"/>
              <p:cNvCxnSpPr>
                <a:endCxn id="15" idx="0"/>
              </p:cNvCxnSpPr>
              <p:nvPr/>
            </p:nvCxnSpPr>
            <p:spPr>
              <a:xfrm rot="5400000">
                <a:off x="577331" y="4095145"/>
                <a:ext cx="727099" cy="425477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22"/>
              <p:cNvCxnSpPr>
                <a:endCxn id="13" idx="0"/>
              </p:cNvCxnSpPr>
              <p:nvPr/>
            </p:nvCxnSpPr>
            <p:spPr>
              <a:xfrm rot="5400000">
                <a:off x="351905" y="4626978"/>
                <a:ext cx="1484361" cy="119071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3"/>
              <p:cNvCxnSpPr>
                <a:stCxn id="15" idx="3"/>
              </p:cNvCxnSpPr>
              <p:nvPr/>
            </p:nvCxnSpPr>
            <p:spPr>
              <a:xfrm rot="5400000">
                <a:off x="-159314" y="5233418"/>
                <a:ext cx="854103" cy="536609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4"/>
              <p:cNvCxnSpPr/>
              <p:nvPr/>
            </p:nvCxnSpPr>
            <p:spPr>
              <a:xfrm rot="5400000">
                <a:off x="392375" y="6250247"/>
                <a:ext cx="714399" cy="500094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5"/>
              <p:cNvCxnSpPr/>
              <p:nvPr/>
            </p:nvCxnSpPr>
            <p:spPr>
              <a:xfrm rot="16200000" flipH="1">
                <a:off x="821031" y="6464569"/>
                <a:ext cx="857278" cy="214327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6"/>
              <p:cNvSpPr/>
              <p:nvPr/>
            </p:nvSpPr>
            <p:spPr>
              <a:xfrm>
                <a:off x="356644" y="2285340"/>
                <a:ext cx="642978" cy="642959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25" name="Ellipse 27"/>
              <p:cNvSpPr/>
              <p:nvPr/>
            </p:nvSpPr>
            <p:spPr>
              <a:xfrm>
                <a:off x="856738" y="3571258"/>
                <a:ext cx="500095" cy="50008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</p:grpSp>
      </p:grp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985838" y="428604"/>
            <a:ext cx="4729170" cy="642942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64C67B-2619-4727-A349-6B5E4D97DE88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55625B-7BE7-4B76-8DFF-A7A17F3AC4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7577D0-6B8D-45CA-A51B-1EA3718D727F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D4A101-ECF7-4F21-B1C6-603E9249D2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85D8B8-8EA9-45B7-8C71-534E561F8DF3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6D7662-D3D0-4CF5-B27B-E1020F1AE7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17A3CF-B4FF-441E-B1AE-931B0A10B92D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3315DC-5CB9-41C9-8E83-881C0E667C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2B5590-CD2D-4FC1-B02D-EB171C87842C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AF2B12-4BD5-40A3-A59F-7CFDE20E8C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8"/>
          <p:cNvCxnSpPr/>
          <p:nvPr userDrawn="1"/>
        </p:nvCxnSpPr>
        <p:spPr>
          <a:xfrm>
            <a:off x="214313" y="571500"/>
            <a:ext cx="8380412" cy="0"/>
          </a:xfrm>
          <a:prstGeom prst="line">
            <a:avLst/>
          </a:prstGeom>
          <a:ln w="5715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69"/>
          <p:cNvGrpSpPr>
            <a:grpSpLocks/>
          </p:cNvGrpSpPr>
          <p:nvPr userDrawn="1"/>
        </p:nvGrpSpPr>
        <p:grpSpPr bwMode="auto">
          <a:xfrm>
            <a:off x="-461963" y="-163513"/>
            <a:ext cx="9056688" cy="7312026"/>
            <a:chOff x="-462559" y="-164254"/>
            <a:chExt cx="9058027" cy="7312269"/>
          </a:xfrm>
        </p:grpSpPr>
        <p:cxnSp>
          <p:nvCxnSpPr>
            <p:cNvPr id="5" name="Gerade Verbindung 70"/>
            <p:cNvCxnSpPr/>
            <p:nvPr userDrawn="1"/>
          </p:nvCxnSpPr>
          <p:spPr>
            <a:xfrm>
              <a:off x="213817" y="570783"/>
              <a:ext cx="8381651" cy="0"/>
            </a:xfrm>
            <a:prstGeom prst="line">
              <a:avLst/>
            </a:prstGeom>
            <a:ln w="57150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en 64"/>
            <p:cNvGrpSpPr>
              <a:grpSpLocks/>
            </p:cNvGrpSpPr>
            <p:nvPr userDrawn="1"/>
          </p:nvGrpSpPr>
          <p:grpSpPr bwMode="auto">
            <a:xfrm>
              <a:off x="-462559" y="-164254"/>
              <a:ext cx="1959149" cy="7312269"/>
              <a:chOff x="-462559" y="-164254"/>
              <a:chExt cx="1959149" cy="7312269"/>
            </a:xfrm>
          </p:grpSpPr>
          <p:sp>
            <p:nvSpPr>
              <p:cNvPr id="25" name="Ellipse 2"/>
              <p:cNvSpPr/>
              <p:nvPr/>
            </p:nvSpPr>
            <p:spPr>
              <a:xfrm>
                <a:off x="-353005" y="-164254"/>
                <a:ext cx="924062" cy="87791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26" name="Ellipse 3"/>
              <p:cNvSpPr/>
              <p:nvPr/>
            </p:nvSpPr>
            <p:spPr>
              <a:xfrm>
                <a:off x="-360944" y="1570942"/>
                <a:ext cx="720833" cy="658835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27" name="Ellipse 92"/>
              <p:cNvSpPr/>
              <p:nvPr/>
            </p:nvSpPr>
            <p:spPr>
              <a:xfrm>
                <a:off x="-462559" y="3499819"/>
                <a:ext cx="925650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28" name="Ellipse 93"/>
              <p:cNvSpPr/>
              <p:nvPr/>
            </p:nvSpPr>
            <p:spPr>
              <a:xfrm>
                <a:off x="571057" y="5428695"/>
                <a:ext cx="925650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29" name="Ellipse 94"/>
              <p:cNvSpPr/>
              <p:nvPr/>
            </p:nvSpPr>
            <p:spPr>
              <a:xfrm>
                <a:off x="88386" y="6568558"/>
                <a:ext cx="625568" cy="57945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cxnSp>
            <p:nvCxnSpPr>
              <p:cNvPr id="30" name="Gerade Verbindung 95"/>
              <p:cNvCxnSpPr/>
              <p:nvPr/>
            </p:nvCxnSpPr>
            <p:spPr>
              <a:xfrm rot="5400000">
                <a:off x="-429150" y="1070847"/>
                <a:ext cx="1143038" cy="285792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96"/>
              <p:cNvCxnSpPr>
                <a:endCxn id="92" idx="1"/>
              </p:cNvCxnSpPr>
              <p:nvPr/>
            </p:nvCxnSpPr>
            <p:spPr>
              <a:xfrm rot="16200000" flipH="1">
                <a:off x="253538" y="673950"/>
                <a:ext cx="495316" cy="431864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97"/>
              <p:cNvCxnSpPr>
                <a:stCxn id="92" idx="4"/>
              </p:cNvCxnSpPr>
              <p:nvPr/>
            </p:nvCxnSpPr>
            <p:spPr>
              <a:xfrm rot="5400000">
                <a:off x="425823" y="1816209"/>
                <a:ext cx="763612" cy="174651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98"/>
              <p:cNvCxnSpPr/>
              <p:nvPr/>
            </p:nvCxnSpPr>
            <p:spPr>
              <a:xfrm rot="16200000" flipH="1">
                <a:off x="236853" y="2151181"/>
                <a:ext cx="244483" cy="207993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99"/>
              <p:cNvCxnSpPr/>
              <p:nvPr/>
            </p:nvCxnSpPr>
            <p:spPr>
              <a:xfrm rot="5400000">
                <a:off x="-481" y="2928270"/>
                <a:ext cx="785838" cy="500137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100"/>
              <p:cNvCxnSpPr/>
              <p:nvPr/>
            </p:nvCxnSpPr>
            <p:spPr>
              <a:xfrm rot="16200000" flipH="1">
                <a:off x="491717" y="3134661"/>
                <a:ext cx="808064" cy="350890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101"/>
              <p:cNvCxnSpPr/>
              <p:nvPr/>
            </p:nvCxnSpPr>
            <p:spPr>
              <a:xfrm rot="5400000">
                <a:off x="577450" y="4095127"/>
                <a:ext cx="727099" cy="425513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102"/>
              <p:cNvCxnSpPr>
                <a:endCxn id="94" idx="0"/>
              </p:cNvCxnSpPr>
              <p:nvPr/>
            </p:nvCxnSpPr>
            <p:spPr>
              <a:xfrm rot="5400000">
                <a:off x="352036" y="4626973"/>
                <a:ext cx="1484361" cy="119081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103"/>
              <p:cNvCxnSpPr/>
              <p:nvPr/>
            </p:nvCxnSpPr>
            <p:spPr>
              <a:xfrm rot="5400000">
                <a:off x="-159252" y="5233396"/>
                <a:ext cx="854103" cy="536654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104"/>
              <p:cNvCxnSpPr/>
              <p:nvPr/>
            </p:nvCxnSpPr>
            <p:spPr>
              <a:xfrm rot="5400000">
                <a:off x="392478" y="6250225"/>
                <a:ext cx="714399" cy="500136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105"/>
              <p:cNvCxnSpPr/>
              <p:nvPr/>
            </p:nvCxnSpPr>
            <p:spPr>
              <a:xfrm rot="16200000" flipH="1">
                <a:off x="821175" y="6464560"/>
                <a:ext cx="857278" cy="214345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lipse 106"/>
              <p:cNvSpPr/>
              <p:nvPr/>
            </p:nvSpPr>
            <p:spPr>
              <a:xfrm>
                <a:off x="856849" y="3571258"/>
                <a:ext cx="500137" cy="50008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</p:grpSp>
        <p:grpSp>
          <p:nvGrpSpPr>
            <p:cNvPr id="7" name="Gruppieren 65"/>
            <p:cNvGrpSpPr>
              <a:grpSpLocks/>
            </p:cNvGrpSpPr>
            <p:nvPr userDrawn="1"/>
          </p:nvGrpSpPr>
          <p:grpSpPr bwMode="auto">
            <a:xfrm>
              <a:off x="-462559" y="-164254"/>
              <a:ext cx="1959149" cy="7312269"/>
              <a:chOff x="-462559" y="-164254"/>
              <a:chExt cx="1959149" cy="7312269"/>
            </a:xfrm>
          </p:grpSpPr>
          <p:sp>
            <p:nvSpPr>
              <p:cNvPr id="8" name="Ellipse 2"/>
              <p:cNvSpPr/>
              <p:nvPr/>
            </p:nvSpPr>
            <p:spPr>
              <a:xfrm>
                <a:off x="-353005" y="-164254"/>
                <a:ext cx="924062" cy="87791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9" name="Ellipse 3"/>
              <p:cNvSpPr/>
              <p:nvPr/>
            </p:nvSpPr>
            <p:spPr>
              <a:xfrm>
                <a:off x="-360944" y="1570942"/>
                <a:ext cx="720833" cy="658835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0" name="Ellipse 75"/>
              <p:cNvSpPr/>
              <p:nvPr/>
            </p:nvSpPr>
            <p:spPr>
              <a:xfrm>
                <a:off x="-462559" y="3499819"/>
                <a:ext cx="925650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1" name="Ellipse 76"/>
              <p:cNvSpPr/>
              <p:nvPr/>
            </p:nvSpPr>
            <p:spPr>
              <a:xfrm>
                <a:off x="571057" y="5428695"/>
                <a:ext cx="925650" cy="879504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sp>
            <p:nvSpPr>
              <p:cNvPr id="12" name="Ellipse 77"/>
              <p:cNvSpPr/>
              <p:nvPr/>
            </p:nvSpPr>
            <p:spPr>
              <a:xfrm>
                <a:off x="88386" y="6568558"/>
                <a:ext cx="625568" cy="579457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  <p:cxnSp>
            <p:nvCxnSpPr>
              <p:cNvPr id="13" name="Gerade Verbindung 78"/>
              <p:cNvCxnSpPr/>
              <p:nvPr/>
            </p:nvCxnSpPr>
            <p:spPr>
              <a:xfrm rot="5400000">
                <a:off x="-429150" y="1070847"/>
                <a:ext cx="1143038" cy="285792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79"/>
              <p:cNvCxnSpPr>
                <a:endCxn id="92" idx="1"/>
              </p:cNvCxnSpPr>
              <p:nvPr/>
            </p:nvCxnSpPr>
            <p:spPr>
              <a:xfrm rot="16200000" flipH="1">
                <a:off x="253538" y="673950"/>
                <a:ext cx="495316" cy="431864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80"/>
              <p:cNvCxnSpPr>
                <a:stCxn id="92" idx="4"/>
              </p:cNvCxnSpPr>
              <p:nvPr/>
            </p:nvCxnSpPr>
            <p:spPr>
              <a:xfrm rot="5400000">
                <a:off x="425823" y="1816209"/>
                <a:ext cx="763612" cy="174651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81"/>
              <p:cNvCxnSpPr/>
              <p:nvPr/>
            </p:nvCxnSpPr>
            <p:spPr>
              <a:xfrm rot="16200000" flipH="1">
                <a:off x="236853" y="2151181"/>
                <a:ext cx="244483" cy="207993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82"/>
              <p:cNvCxnSpPr/>
              <p:nvPr/>
            </p:nvCxnSpPr>
            <p:spPr>
              <a:xfrm rot="5400000">
                <a:off x="-481" y="2928270"/>
                <a:ext cx="785838" cy="500137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83"/>
              <p:cNvCxnSpPr/>
              <p:nvPr/>
            </p:nvCxnSpPr>
            <p:spPr>
              <a:xfrm rot="16200000" flipH="1">
                <a:off x="491717" y="3134661"/>
                <a:ext cx="808064" cy="350890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84"/>
              <p:cNvCxnSpPr/>
              <p:nvPr/>
            </p:nvCxnSpPr>
            <p:spPr>
              <a:xfrm rot="5400000">
                <a:off x="577450" y="4095127"/>
                <a:ext cx="727099" cy="425513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85"/>
              <p:cNvCxnSpPr>
                <a:endCxn id="94" idx="0"/>
              </p:cNvCxnSpPr>
              <p:nvPr/>
            </p:nvCxnSpPr>
            <p:spPr>
              <a:xfrm rot="5400000">
                <a:off x="352036" y="4626973"/>
                <a:ext cx="1484361" cy="119081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86"/>
              <p:cNvCxnSpPr/>
              <p:nvPr/>
            </p:nvCxnSpPr>
            <p:spPr>
              <a:xfrm rot="5400000">
                <a:off x="-179091" y="5107179"/>
                <a:ext cx="1000158" cy="643033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87"/>
              <p:cNvCxnSpPr/>
              <p:nvPr/>
            </p:nvCxnSpPr>
            <p:spPr>
              <a:xfrm rot="5400000">
                <a:off x="392478" y="6250225"/>
                <a:ext cx="714399" cy="500136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88"/>
              <p:cNvCxnSpPr/>
              <p:nvPr/>
            </p:nvCxnSpPr>
            <p:spPr>
              <a:xfrm rot="16200000" flipH="1">
                <a:off x="821175" y="6464560"/>
                <a:ext cx="857278" cy="214345"/>
              </a:xfrm>
              <a:prstGeom prst="line">
                <a:avLst/>
              </a:prstGeom>
              <a:solidFill>
                <a:srgbClr val="E6E6E6"/>
              </a:solidFill>
              <a:ln w="381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89"/>
              <p:cNvSpPr/>
              <p:nvPr/>
            </p:nvSpPr>
            <p:spPr>
              <a:xfrm>
                <a:off x="856849" y="3571258"/>
                <a:ext cx="500137" cy="50008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E6E6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/>
              </a:p>
            </p:txBody>
          </p:sp>
        </p:grpSp>
      </p:grpSp>
      <p:sp>
        <p:nvSpPr>
          <p:cNvPr id="42" name="Ellipse 107"/>
          <p:cNvSpPr/>
          <p:nvPr userDrawn="1"/>
        </p:nvSpPr>
        <p:spPr>
          <a:xfrm>
            <a:off x="571500" y="1071563"/>
            <a:ext cx="500063" cy="500062"/>
          </a:xfrm>
          <a:prstGeom prst="ellipse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3" name="Ellipse 108"/>
          <p:cNvSpPr/>
          <p:nvPr userDrawn="1"/>
        </p:nvSpPr>
        <p:spPr>
          <a:xfrm>
            <a:off x="357188" y="4572000"/>
            <a:ext cx="500062" cy="500063"/>
          </a:xfrm>
          <a:prstGeom prst="ellipse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4" name="Ellipse 109"/>
          <p:cNvSpPr/>
          <p:nvPr userDrawn="1"/>
        </p:nvSpPr>
        <p:spPr>
          <a:xfrm>
            <a:off x="357188" y="2284413"/>
            <a:ext cx="642937" cy="642937"/>
          </a:xfrm>
          <a:prstGeom prst="ellipse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5" name="Ellipse 110"/>
          <p:cNvSpPr/>
          <p:nvPr userDrawn="1"/>
        </p:nvSpPr>
        <p:spPr>
          <a:xfrm>
            <a:off x="8501063" y="-214313"/>
            <a:ext cx="1000125" cy="1000126"/>
          </a:xfrm>
          <a:prstGeom prst="ellipse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8" name="Titel 31"/>
          <p:cNvSpPr>
            <a:spLocks noGrp="1"/>
          </p:cNvSpPr>
          <p:nvPr>
            <p:ph type="title"/>
          </p:nvPr>
        </p:nvSpPr>
        <p:spPr>
          <a:xfrm>
            <a:off x="1343028" y="428604"/>
            <a:ext cx="6015054" cy="642942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B5A358-FAFD-45BE-AD29-286B356F87F2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E2F0E2-B456-4026-A1C1-6F0FD35585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C7801D-5D38-41DA-971B-2B44963FFBBB}" type="datetimeFigureOut">
              <a:rPr lang="de-DE"/>
              <a:pPr>
                <a:defRPr/>
              </a:pPr>
              <a:t>11.06.2013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25AEA2-20FD-4991-92D2-375FDA7E3D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60"/>
          <p:cNvSpPr>
            <a:spLocks noGrp="1"/>
          </p:cNvSpPr>
          <p:nvPr>
            <p:ph type="ctrTitle"/>
          </p:nvPr>
        </p:nvSpPr>
        <p:spPr>
          <a:xfrm>
            <a:off x="2504306" y="1431032"/>
            <a:ext cx="2571750" cy="2286000"/>
          </a:xfrm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Social Navigation </a:t>
            </a:r>
            <a:r>
              <a:rPr lang="de-DE" dirty="0" smtClean="0"/>
              <a:t>– Wie Orientierung an anderen die Suche nach Inhalten in den digitalen Medien beeinflusst.</a:t>
            </a:r>
          </a:p>
        </p:txBody>
      </p:sp>
      <p:sp>
        <p:nvSpPr>
          <p:cNvPr id="18434" name="Textfeld 3"/>
          <p:cNvSpPr txBox="1">
            <a:spLocks noChangeArrowheads="1"/>
          </p:cNvSpPr>
          <p:nvPr/>
        </p:nvSpPr>
        <p:spPr bwMode="auto">
          <a:xfrm>
            <a:off x="4139952" y="4665910"/>
            <a:ext cx="206474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latin typeface="Calibri" pitchFamily="34" charset="0"/>
              </a:rPr>
              <a:t>Marco Lünich</a:t>
            </a:r>
          </a:p>
          <a:p>
            <a:pPr algn="ctr"/>
            <a:r>
              <a:rPr lang="de-DE" sz="1600" dirty="0" smtClean="0">
                <a:latin typeface="Calibri" pitchFamily="34" charset="0"/>
              </a:rPr>
              <a:t>-</a:t>
            </a:r>
          </a:p>
          <a:p>
            <a:pPr algn="ctr"/>
            <a:r>
              <a:rPr lang="de-DE" sz="1600" dirty="0" smtClean="0">
                <a:latin typeface="Calibri" pitchFamily="34" charset="0"/>
              </a:rPr>
              <a:t>luenich@gmail.com</a:t>
            </a:r>
            <a:endParaRPr lang="de-DE" sz="1600" dirty="0">
              <a:latin typeface="Calibri" pitchFamily="34" charset="0"/>
            </a:endParaRPr>
          </a:p>
        </p:txBody>
      </p:sp>
      <p:pic>
        <p:nvPicPr>
          <p:cNvPr id="18436" name="Grafik 5" descr="Pfeil mit schatt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313113"/>
            <a:ext cx="5095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feld 6"/>
          <p:cNvSpPr txBox="1">
            <a:spLocks noChangeArrowheads="1"/>
          </p:cNvSpPr>
          <p:nvPr/>
        </p:nvSpPr>
        <p:spPr bwMode="auto">
          <a:xfrm>
            <a:off x="6732240" y="6429375"/>
            <a:ext cx="13681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300" dirty="0" smtClean="0">
                <a:latin typeface="Calibri" pitchFamily="34" charset="0"/>
              </a:rPr>
              <a:t>Hamburg - </a:t>
            </a:r>
          </a:p>
          <a:p>
            <a:r>
              <a:rPr lang="de-DE" sz="1300" dirty="0" smtClean="0">
                <a:latin typeface="Calibri" pitchFamily="34" charset="0"/>
              </a:rPr>
              <a:t>12. Juni 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0" name="Picture 2" descr="C:\Uni Amsterdam\Projects\Vortrag Hamburg\Screenshots\Unbenan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32856"/>
            <a:ext cx="76857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604" y="1844824"/>
            <a:ext cx="151226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194" name="Picture 2" descr="C:\Uni Amsterdam\Projects\Vortrag Hamburg\Screenshots\Unbenannt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608" y="1879037"/>
            <a:ext cx="87318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36605" y="5645346"/>
            <a:ext cx="1752511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3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604" y="1844824"/>
            <a:ext cx="151226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36605" y="5645346"/>
            <a:ext cx="1752511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218" name="Picture 2" descr="C:\Uni Amsterdam\Projects\Vortrag Hamburg\Screenshots\Unbenannt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14" r="42492" b="26222"/>
          <a:stretch/>
        </p:blipFill>
        <p:spPr bwMode="auto">
          <a:xfrm>
            <a:off x="2022556" y="1196752"/>
            <a:ext cx="6149844" cy="23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743799" y="3645024"/>
            <a:ext cx="829269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9" name="Picture 3" descr="C:\Uni Amsterdam\Projects\Vortrag Hamburg\Screenshots\Unbenannt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3821" r="-69" b="5118"/>
          <a:stretch/>
        </p:blipFill>
        <p:spPr bwMode="auto">
          <a:xfrm>
            <a:off x="1979712" y="3789040"/>
            <a:ext cx="4071881" cy="29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604" y="1844824"/>
            <a:ext cx="151226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36605" y="5645346"/>
            <a:ext cx="1752511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42" name="Picture 2" descr="C:\Uni Amsterdam\Projects\Vortrag Hamburg\Screenshots\Unbenann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208912" cy="58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604" y="1844824"/>
            <a:ext cx="151226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36605" y="5645346"/>
            <a:ext cx="1752511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266" name="Picture 2" descr="C:\Uni Amsterdam\Projects\Vortrag Hamburg\Screenshots\Unbenann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8163"/>
            <a:ext cx="7221538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844824"/>
            <a:ext cx="1475656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5645346"/>
            <a:ext cx="1715906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290" name="Picture 2" descr="C:\Uni Amsterdam\Projects\Vortrag Hamburg\Screenshots\Unbenannt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81" y="1772816"/>
            <a:ext cx="8410160" cy="36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596336" y="4596272"/>
            <a:ext cx="154766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9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028" y="428604"/>
            <a:ext cx="6973388" cy="642942"/>
          </a:xfrm>
        </p:spPr>
        <p:txBody>
          <a:bodyPr/>
          <a:lstStyle/>
          <a:p>
            <a:r>
              <a:rPr lang="de-DE" dirty="0" smtClean="0"/>
              <a:t>Beschreibungsdimensionen von Social Navigation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19672" y="2406947"/>
            <a:ext cx="7308304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sz="2200" dirty="0" smtClean="0"/>
              <a:t>Direkt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Indirekt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Intentional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Unintentional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Synchron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Asynchron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One-to-one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One-to-many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Many-to-one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Many-to-many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Anonymität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Nick-Anonymität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Keine Anonymität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Transformiert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>
                <a:sym typeface="Wingdings"/>
              </a:rPr>
              <a:t> </a:t>
            </a:r>
            <a:r>
              <a:rPr lang="de-DE" sz="2200" dirty="0" smtClean="0"/>
              <a:t>Nicht-transformiert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Push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Pull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39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844824"/>
            <a:ext cx="1475656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5645346"/>
            <a:ext cx="1715906" cy="12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836712"/>
            <a:ext cx="1403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596336" y="4596272"/>
            <a:ext cx="154766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314" name="Picture 2" descr="C:\Uni Amsterdam\Projects\Vortrag Hamburg\Screenshots\FireShot Screen Capture #001 - '(1) Weltspiegel' - www_facebook_com_Weltspiegel_ref=ts&amp;fref=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006"/>
            <a:ext cx="6480720" cy="60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1619672" y="4005064"/>
            <a:ext cx="597666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0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Empirische Ergebnisse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1412776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Erste Hinweise, dass Social Navigation Informationen einen Einfluss auf Selektion und Rezeption haben.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Nutzer favorisieren teilweise andere Inhalte als Journalisten.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Personalisierung: Es entstehen Echo Chambers und Filterblasen.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7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feld 3"/>
          <p:cNvSpPr txBox="1">
            <a:spLocks noChangeArrowheads="1"/>
          </p:cNvSpPr>
          <p:nvPr/>
        </p:nvSpPr>
        <p:spPr bwMode="auto">
          <a:xfrm>
            <a:off x="1331913" y="620713"/>
            <a:ext cx="741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latin typeface="Calibri" pitchFamily="34" charset="0"/>
              </a:rPr>
              <a:t>Makroebene</a:t>
            </a:r>
          </a:p>
          <a:p>
            <a:endParaRPr lang="de-DE" sz="2400" b="1" dirty="0">
              <a:latin typeface="Calibri" pitchFamily="34" charset="0"/>
            </a:endParaRPr>
          </a:p>
          <a:p>
            <a:endParaRPr lang="de-DE" sz="2000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</p:txBody>
      </p:sp>
      <p:pic>
        <p:nvPicPr>
          <p:cNvPr id="3" name="Grafik 34" descr="Makromodell_neu.gif"/>
          <p:cNvPicPr/>
          <p:nvPr/>
        </p:nvPicPr>
        <p:blipFill>
          <a:blip r:embed="rId3" cstate="print"/>
          <a:srcRect l="3180" t="26166" r="1993" b="9585"/>
          <a:stretch>
            <a:fillRect/>
          </a:stretch>
        </p:blipFill>
        <p:spPr>
          <a:xfrm>
            <a:off x="0" y="1052736"/>
            <a:ext cx="8964488" cy="52565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948264" y="6309320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dirty="0" smtClean="0">
                <a:latin typeface="+mj-lt"/>
              </a:rPr>
              <a:t>(eigene Abbildung)</a:t>
            </a:r>
            <a:endParaRPr lang="de-DE" sz="13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6029908"/>
            <a:ext cx="1691680" cy="82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7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Social Navigation </a:t>
            </a:r>
          </a:p>
        </p:txBody>
      </p:sp>
      <p:sp>
        <p:nvSpPr>
          <p:cNvPr id="20482" name="Textfeld 2"/>
          <p:cNvSpPr txBox="1">
            <a:spLocks noChangeArrowheads="1"/>
          </p:cNvSpPr>
          <p:nvPr/>
        </p:nvSpPr>
        <p:spPr bwMode="auto">
          <a:xfrm>
            <a:off x="1714500" y="3073400"/>
            <a:ext cx="67865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“Social navigation is said to be navigation that is driven by the actions of others.” </a:t>
            </a:r>
          </a:p>
          <a:p>
            <a:pPr algn="ctr"/>
            <a:endParaRPr lang="de-DE" dirty="0">
              <a:latin typeface="Calibri" pitchFamily="34" charset="0"/>
            </a:endParaRPr>
          </a:p>
          <a:p>
            <a:pPr algn="r"/>
            <a:r>
              <a:rPr lang="en-US" sz="1600" dirty="0">
                <a:latin typeface="Calibri" pitchFamily="34" charset="0"/>
              </a:rPr>
              <a:t>(Svensson 2000: 1)</a:t>
            </a:r>
            <a:endParaRPr lang="de-DE" sz="160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de-DE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feld 3"/>
          <p:cNvSpPr txBox="1">
            <a:spLocks noChangeArrowheads="1"/>
          </p:cNvSpPr>
          <p:nvPr/>
        </p:nvSpPr>
        <p:spPr bwMode="auto">
          <a:xfrm>
            <a:off x="1331913" y="620713"/>
            <a:ext cx="741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 smtClean="0">
                <a:latin typeface="Calibri" pitchFamily="34" charset="0"/>
              </a:rPr>
              <a:t>Makroebene</a:t>
            </a:r>
          </a:p>
          <a:p>
            <a:endParaRPr lang="de-DE" sz="2400" b="1" dirty="0">
              <a:latin typeface="Calibri" pitchFamily="34" charset="0"/>
            </a:endParaRPr>
          </a:p>
          <a:p>
            <a:endParaRPr lang="de-DE" sz="2000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</p:txBody>
      </p:sp>
      <p:pic>
        <p:nvPicPr>
          <p:cNvPr id="4" name="Grafik 3" descr="MakromodellII"/>
          <p:cNvPicPr/>
          <p:nvPr/>
        </p:nvPicPr>
        <p:blipFill>
          <a:blip r:embed="rId3" cstate="print"/>
          <a:srcRect l="4747" t="23549" r="3528" b="5661"/>
          <a:stretch>
            <a:fillRect/>
          </a:stretch>
        </p:blipFill>
        <p:spPr bwMode="auto">
          <a:xfrm>
            <a:off x="-6162" y="1052736"/>
            <a:ext cx="91501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948264" y="6015393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dirty="0" smtClean="0">
                <a:latin typeface="+mj-lt"/>
              </a:rPr>
              <a:t>(eigene Abbildung)</a:t>
            </a:r>
            <a:endParaRPr lang="de-DE" sz="1300" dirty="0"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6162" y="5661248"/>
            <a:ext cx="1697842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8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Fallbeispiel: Harlem Shake</a:t>
            </a:r>
            <a:endParaRPr lang="de-DE" dirty="0"/>
          </a:p>
        </p:txBody>
      </p:sp>
      <p:pic>
        <p:nvPicPr>
          <p:cNvPr id="14338" name="Picture 2" descr="C:\Uni Amsterdam\Projects\Vortrag Hamburg\Screenshots\FireShot Screen Capture #012 - 'Harlem Shake_ Ein Zappeln geht um die Welt - Musik - Bild_de' - www_bild_de_unterhaltung_musik_harlem-shake_harlem-shake-ein-zappeln-geht-um-die-welt-29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05827" cy="53184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ni Amsterdam\Projects\Vortrag Hamburg\Screenshots\FireShot Screen Capture #013 - 'Harlem Shake erobert das Internet - SPIEGEL ONLINE' - www_spiegel_de_panorama_gesellschaft_harlem-shake-erobert-das-internet-a-882955_ht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0615"/>
            <a:ext cx="3626997" cy="2446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ni Amsterdam\Projects\Vortrag Hamburg\Screenshots\FireShot Screen Capture #014 - 'Australien - Bergleute wegen _Harlem Shake_ gefeuert - Karriere - Süddeutsche_de' - www_sueddeutsche_de_karriere_australien-bergleute-wegen-harlem-shake-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55" y="3832325"/>
            <a:ext cx="3408482" cy="2602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ni Amsterdam\Projects\Vortrag Hamburg\Screenshots\FireShot Screen Capture #016 - 'Shitstorm gegen Claudia Roth - Umstrittener Facebook-Post zum Fukushima-Jahrestag - Politik Inland - Bild_de' - www_bild_de_politik_inland_claudia-roth_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33" y="1057275"/>
            <a:ext cx="63912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43630" y="1332159"/>
            <a:ext cx="7176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Social Navigation gewinnt an Bedeutung.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/>
              <a:t>Forschung beschäftigt sich zunehmend mit sozialen Anwendungen</a:t>
            </a:r>
            <a:r>
              <a:rPr lang="de-DE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Mehr Erfahrungswerte und empirische Erkenntnisse über den Umgang mit Social Navigation-Anwendungen notwendig.</a:t>
            </a:r>
          </a:p>
          <a:p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Notwendige Diskussion über die Beeinflussung von Nutzerverhalten durch Steuerung der Aufmerksamkeitsverteilung.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9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3" descr="Pfeil mit schatt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313113"/>
            <a:ext cx="5095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463810" y="1070976"/>
            <a:ext cx="2612246" cy="228601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Vielen Dank für Ihre Aufmerksamkeit!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2833772"/>
            <a:ext cx="255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Kontakt: </a:t>
            </a:r>
            <a:br>
              <a:rPr lang="de-DE" sz="1400" b="1" dirty="0" smtClean="0">
                <a:latin typeface="+mn-lt"/>
              </a:rPr>
            </a:br>
            <a:r>
              <a:rPr lang="de-DE" sz="1400" b="1" dirty="0" smtClean="0">
                <a:latin typeface="+mn-lt"/>
              </a:rPr>
              <a:t>Luenich@gmail.com</a:t>
            </a:r>
            <a:endParaRPr lang="de-DE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Uni Amsterdam\Projects\Vortrag Hamburg\Screenshots\FireShot Screen Capture #009 - 'Kommentare und Debatten I Community I ZEIT ONLINE' - community_zeit_de_recommendation_remote_url=gesellschaft_zeitgeschehen_2013-06_hochwasser-damm-fisch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5256584" cy="57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365250" y="461963"/>
            <a:ext cx="60150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smtClean="0"/>
              <a:t>Social Navigation</a:t>
            </a:r>
            <a:endParaRPr 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07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ni Amsterdam\Projects\Vortrag Hamburg\Screenshots\FireShot Screen Capture #011 - 'DER MC DONALD's CHECK - Markencheck - WDR - DAS ERSTE - ARD - YouTube' - www_youtube_com_watch_v=Yp_Jdy-Nm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53" y="997978"/>
            <a:ext cx="5033328" cy="55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6" name="Titel 1"/>
          <p:cNvSpPr>
            <a:spLocks noGrp="1"/>
          </p:cNvSpPr>
          <p:nvPr>
            <p:ph type="title" idx="4294967295"/>
          </p:nvPr>
        </p:nvSpPr>
        <p:spPr>
          <a:xfrm>
            <a:off x="1365250" y="461963"/>
            <a:ext cx="6015038" cy="642937"/>
          </a:xfrm>
        </p:spPr>
        <p:txBody>
          <a:bodyPr/>
          <a:lstStyle/>
          <a:p>
            <a:pPr algn="l"/>
            <a:r>
              <a:rPr lang="de-DE" sz="2400" b="1" dirty="0" smtClean="0"/>
              <a:t>Social Navigation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220491" y="4941168"/>
            <a:ext cx="1127373" cy="311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580112" y="4437112"/>
            <a:ext cx="160682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152100" y="5387792"/>
            <a:ext cx="4580140" cy="1137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4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el 1"/>
          <p:cNvSpPr>
            <a:spLocks noGrp="1"/>
          </p:cNvSpPr>
          <p:nvPr>
            <p:ph type="title" idx="4294967295"/>
          </p:nvPr>
        </p:nvSpPr>
        <p:spPr>
          <a:xfrm>
            <a:off x="1365250" y="461963"/>
            <a:ext cx="6015038" cy="642937"/>
          </a:xfrm>
        </p:spPr>
        <p:txBody>
          <a:bodyPr/>
          <a:lstStyle/>
          <a:p>
            <a:pPr algn="l"/>
            <a:r>
              <a:rPr lang="de-DE" sz="2400" b="1" dirty="0" smtClean="0"/>
              <a:t>Social Navigation</a:t>
            </a:r>
          </a:p>
        </p:txBody>
      </p:sp>
      <p:pic>
        <p:nvPicPr>
          <p:cNvPr id="3074" name="Picture 2" descr="C:\Uni Amsterdam\Projects\Vortrag Hamburg\Screenshots\FireShot Screen Capture #008 - 'DER MC DONALD's CHECK - Markencheck - WDR - DAS ERSTE - ARD - YouTube' - www_youtube_com_watch_v=Yp_Jdy-Nm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052736"/>
            <a:ext cx="688353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Top-Listen</a:t>
            </a:r>
            <a:endParaRPr lang="de-DE" dirty="0"/>
          </a:p>
        </p:txBody>
      </p:sp>
      <p:pic>
        <p:nvPicPr>
          <p:cNvPr id="4098" name="Picture 2" descr="C:\Uni Amsterdam\Projects\Vortrag Hamburg\Screenshots\FireShot Screen Capture #002 - 'ZEIT ONLINE I Nachrichten, Hintergründe und Debatten' - www_zeit_de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45672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ni Amsterdam\Projects\Vortrag Hamburg\Screenshots\FireShot Screen Capture #003 - 'ZEIT ONLINE I Nachrichten, Hintergründe und Debatten' - www_zeit_de_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693060" cy="24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Social Navigation-Aktionen</a:t>
            </a:r>
            <a:endParaRPr lang="de-DE" dirty="0"/>
          </a:p>
        </p:txBody>
      </p:sp>
      <p:pic>
        <p:nvPicPr>
          <p:cNvPr id="5122" name="Picture 2" descr="C:\Uni\Dropbox\Lena und Marco Projekte\Konferenzen\16. - 18. Mai 2012 - Berlin DGPuK-Jahrestagung 2012\sn-8hbf-ofcjisv\sn-8hbf-ofcjisv-136_104323_940350\data\repo\153132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7302" r="8554" b="4200"/>
          <a:stretch/>
        </p:blipFill>
        <p:spPr bwMode="auto">
          <a:xfrm>
            <a:off x="1823328" y="1663908"/>
            <a:ext cx="7285176" cy="42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028" y="428604"/>
            <a:ext cx="6973388" cy="642942"/>
          </a:xfrm>
        </p:spPr>
        <p:txBody>
          <a:bodyPr/>
          <a:lstStyle/>
          <a:p>
            <a:r>
              <a:rPr lang="de-DE" dirty="0" smtClean="0"/>
              <a:t>Beschreibungsdimensionen von Social Navigation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19672" y="2406947"/>
            <a:ext cx="7308304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sz="2200" dirty="0" smtClean="0"/>
              <a:t>Direkt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Indirekt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Intentional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Unintentional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Synchron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Asynchron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One-to-one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One-to-many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Many-to-one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Many-to-many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Anonymität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Nick-Anonymität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Keine Anonymität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Transformiert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>
                <a:sym typeface="Wingdings"/>
              </a:rPr>
              <a:t> </a:t>
            </a:r>
            <a:r>
              <a:rPr lang="de-DE" sz="2200" dirty="0" smtClean="0"/>
              <a:t>Nicht-transformiert</a:t>
            </a:r>
          </a:p>
          <a:p>
            <a:pPr marL="342900" indent="-342900">
              <a:buAutoNum type="arabicParenBoth"/>
            </a:pPr>
            <a:r>
              <a:rPr lang="de-DE" sz="2200" dirty="0" smtClean="0"/>
              <a:t>Push </a:t>
            </a:r>
            <a:r>
              <a:rPr lang="de-DE" sz="1400" dirty="0" smtClean="0">
                <a:sym typeface="Wingdings"/>
              </a:rPr>
              <a:t></a:t>
            </a:r>
            <a:r>
              <a:rPr lang="de-DE" sz="2200" dirty="0" smtClean="0"/>
              <a:t> Pull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8511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ni\Dropbox\Lena und Marco Projekte\Konferenzen\16. - 18. Mai 2012 - Berlin DGPuK-Jahrestagung 2012\sn-8hbf-ofcjisv\sn-8hbf-ofcjisv-136_104323_940350\data\repo\15324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50" y="1268760"/>
            <a:ext cx="57929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ni\Dropbox\Lena und Marco Projekte\Konferenzen\16. - 18. Mai 2012 - Berlin DGPuK-Jahrestagung 2012\sn-8hbf-ofcjisv\sn-8hbf-ofcjisv-136_104323_940350\data\repo\153367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4032448" cy="17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1835696" y="4509120"/>
            <a:ext cx="69847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795986" y="1268760"/>
            <a:ext cx="155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Direkt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835696" y="4859868"/>
            <a:ext cx="133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Indirekt</a:t>
            </a:r>
            <a:endParaRPr lang="de-DE" sz="2400" b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3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P Prä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PSP Präsi</Template>
  <TotalTime>0</TotalTime>
  <Words>209</Words>
  <Application>Microsoft Office PowerPoint</Application>
  <PresentationFormat>Bildschirmpräsentation (4:3)</PresentationFormat>
  <Paragraphs>61</Paragraphs>
  <Slides>23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PSP Präsi</vt:lpstr>
      <vt:lpstr> Social Navigation – Wie Orientierung an anderen die Suche nach Inhalten in den digitalen Medien beeinflusst.</vt:lpstr>
      <vt:lpstr>Social Navigation </vt:lpstr>
      <vt:lpstr>PowerPoint-Präsentation</vt:lpstr>
      <vt:lpstr>Social Navigation</vt:lpstr>
      <vt:lpstr>Social Navigation</vt:lpstr>
      <vt:lpstr>Top-Listen</vt:lpstr>
      <vt:lpstr>Social Navigation-Aktionen</vt:lpstr>
      <vt:lpstr>Beschreibungsdimensionen von Social Navigation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Beschreibungsdimensionen von Social Navigation</vt:lpstr>
      <vt:lpstr>PowerPoint-Präsentation</vt:lpstr>
      <vt:lpstr>Empirische Ergebnisse</vt:lpstr>
      <vt:lpstr>PowerPoint-Präsentation</vt:lpstr>
      <vt:lpstr>PowerPoint-Präsentation</vt:lpstr>
      <vt:lpstr>Fallbeispiel: Harlem Shake</vt:lpstr>
      <vt:lpstr>Fazit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anni</dc:creator>
  <cp:lastModifiedBy>cmatzen</cp:lastModifiedBy>
  <cp:revision>257</cp:revision>
  <dcterms:created xsi:type="dcterms:W3CDTF">2010-12-09T23:10:02Z</dcterms:created>
  <dcterms:modified xsi:type="dcterms:W3CDTF">2013-06-11T13:01:20Z</dcterms:modified>
</cp:coreProperties>
</file>