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9.xml" ContentType="application/vnd.openxmlformats-officedocument.drawingml.chart+xml"/>
  <Override PartName="/ppt/theme/themeOverride9.xml" ContentType="application/vnd.openxmlformats-officedocument.themeOverride+xml"/>
  <Override PartName="/ppt/charts/chart10.xml" ContentType="application/vnd.openxmlformats-officedocument.drawingml.chart+xml"/>
  <Override PartName="/ppt/theme/themeOverride10.xml" ContentType="application/vnd.openxmlformats-officedocument.themeOverride+xml"/>
  <Override PartName="/ppt/charts/chart11.xml" ContentType="application/vnd.openxmlformats-officedocument.drawingml.chart+xml"/>
  <Override PartName="/ppt/theme/themeOverride11.xml" ContentType="application/vnd.openxmlformats-officedocument.themeOverride+xml"/>
  <Override PartName="/ppt/charts/chart12.xml" ContentType="application/vnd.openxmlformats-officedocument.drawingml.chart+xml"/>
  <Override PartName="/ppt/theme/themeOverride12.xml" ContentType="application/vnd.openxmlformats-officedocument.themeOverride+xml"/>
  <Override PartName="/ppt/charts/chart13.xml" ContentType="application/vnd.openxmlformats-officedocument.drawingml.chart+xml"/>
  <Override PartName="/ppt/theme/themeOverride13.xml" ContentType="application/vnd.openxmlformats-officedocument.themeOverride+xml"/>
  <Override PartName="/ppt/charts/chart14.xml" ContentType="application/vnd.openxmlformats-officedocument.drawingml.chart+xml"/>
  <Override PartName="/ppt/charts/chart15.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handoutMasterIdLst>
    <p:handoutMasterId r:id="rId47"/>
  </p:handoutMasterIdLst>
  <p:sldIdLst>
    <p:sldId id="256" r:id="rId2"/>
    <p:sldId id="259" r:id="rId3"/>
    <p:sldId id="339" r:id="rId4"/>
    <p:sldId id="365" r:id="rId5"/>
    <p:sldId id="367" r:id="rId6"/>
    <p:sldId id="366" r:id="rId7"/>
    <p:sldId id="306" r:id="rId8"/>
    <p:sldId id="320" r:id="rId9"/>
    <p:sldId id="321" r:id="rId10"/>
    <p:sldId id="331" r:id="rId11"/>
    <p:sldId id="322" r:id="rId12"/>
    <p:sldId id="327" r:id="rId13"/>
    <p:sldId id="325" r:id="rId14"/>
    <p:sldId id="326" r:id="rId15"/>
    <p:sldId id="328" r:id="rId16"/>
    <p:sldId id="329" r:id="rId17"/>
    <p:sldId id="335" r:id="rId18"/>
    <p:sldId id="336" r:id="rId19"/>
    <p:sldId id="337" r:id="rId20"/>
    <p:sldId id="338" r:id="rId21"/>
    <p:sldId id="346" r:id="rId22"/>
    <p:sldId id="341" r:id="rId23"/>
    <p:sldId id="343" r:id="rId24"/>
    <p:sldId id="344" r:id="rId25"/>
    <p:sldId id="345" r:id="rId26"/>
    <p:sldId id="347" r:id="rId27"/>
    <p:sldId id="353" r:id="rId28"/>
    <p:sldId id="352" r:id="rId29"/>
    <p:sldId id="358" r:id="rId30"/>
    <p:sldId id="357" r:id="rId31"/>
    <p:sldId id="355" r:id="rId32"/>
    <p:sldId id="354" r:id="rId33"/>
    <p:sldId id="348" r:id="rId34"/>
    <p:sldId id="368" r:id="rId35"/>
    <p:sldId id="369" r:id="rId36"/>
    <p:sldId id="370" r:id="rId37"/>
    <p:sldId id="371" r:id="rId38"/>
    <p:sldId id="372" r:id="rId39"/>
    <p:sldId id="360" r:id="rId40"/>
    <p:sldId id="361" r:id="rId41"/>
    <p:sldId id="362" r:id="rId42"/>
    <p:sldId id="363" r:id="rId43"/>
    <p:sldId id="364" r:id="rId44"/>
    <p:sldId id="373" r:id="rId45"/>
  </p:sldIdLst>
  <p:sldSz cx="9144000" cy="6858000" type="screen4x3"/>
  <p:notesSz cx="6858000" cy="9926638"/>
  <p:defaultTextStyle>
    <a:defPPr>
      <a:defRPr lang="de-DE"/>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we Hasebrink" initials="UH" lastIdx="1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7310"/>
    <a:srgbClr val="FF9966"/>
    <a:srgbClr val="FF6600"/>
    <a:srgbClr val="CC0000"/>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ittlere Formatvorlage 3 - Akz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912" autoAdjust="0"/>
    <p:restoredTop sz="94660"/>
  </p:normalViewPr>
  <p:slideViewPr>
    <p:cSldViewPr showGuides="1">
      <p:cViewPr varScale="1">
        <p:scale>
          <a:sx n="69" d="100"/>
          <a:sy n="69" d="100"/>
        </p:scale>
        <p:origin x="-144" y="-90"/>
      </p:cViewPr>
      <p:guideLst>
        <p:guide orient="horz" pos="1162"/>
        <p:guide orient="horz" pos="3974"/>
        <p:guide orient="horz" pos="3339"/>
        <p:guide pos="2880"/>
        <p:guide pos="158"/>
        <p:guide pos="1610"/>
        <p:guide pos="5511"/>
        <p:guide pos="197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2.xlsx"/><Relationship Id="rId1" Type="http://schemas.openxmlformats.org/officeDocument/2006/relationships/themeOverride" Target="../theme/themeOverride12.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Worksheet13.xlsx"/><Relationship Id="rId1" Type="http://schemas.openxmlformats.org/officeDocument/2006/relationships/themeOverride" Target="../theme/themeOverride13.xml"/></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8"/>
    </mc:Choice>
    <mc:Fallback>
      <c:style val="8"/>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invertIfNegative val="0"/>
          <c:dLbls>
            <c:txPr>
              <a:bodyPr/>
              <a:lstStyle/>
              <a:p>
                <a:pPr>
                  <a:defRPr sz="1800"/>
                </a:pPr>
                <a:endParaRPr lang="de-DE"/>
              </a:p>
            </c:txPr>
            <c:showLegendKey val="0"/>
            <c:showVal val="1"/>
            <c:showCatName val="0"/>
            <c:showSerName val="0"/>
            <c:showPercent val="0"/>
            <c:showBubbleSize val="0"/>
            <c:showLeaderLines val="0"/>
          </c:dLbls>
          <c:cat>
            <c:strRef>
              <c:f>Tabelle1!$B$1:$B$6</c:f>
              <c:strCache>
                <c:ptCount val="6"/>
                <c:pt idx="0">
                  <c:v>Mehrmals pro Tag</c:v>
                </c:pt>
                <c:pt idx="1">
                  <c:v>Einmal pro Tag</c:v>
                </c:pt>
                <c:pt idx="2">
                  <c:v>Mehrmals pro Woche</c:v>
                </c:pt>
                <c:pt idx="3">
                  <c:v>Einmal pro Woche</c:v>
                </c:pt>
                <c:pt idx="4">
                  <c:v>2-3 mal pro Monat</c:v>
                </c:pt>
                <c:pt idx="5">
                  <c:v>Weniger als einmal pro Monat</c:v>
                </c:pt>
              </c:strCache>
            </c:strRef>
          </c:cat>
          <c:val>
            <c:numRef>
              <c:f>Tabelle1!$D$1:$D$6</c:f>
              <c:numCache>
                <c:formatCode>0</c:formatCode>
                <c:ptCount val="6"/>
                <c:pt idx="0">
                  <c:v>61.44</c:v>
                </c:pt>
                <c:pt idx="1">
                  <c:v>23.68</c:v>
                </c:pt>
                <c:pt idx="2">
                  <c:v>8.7899999999999991</c:v>
                </c:pt>
                <c:pt idx="3">
                  <c:v>1.63</c:v>
                </c:pt>
                <c:pt idx="4">
                  <c:v>0.86999999999999988</c:v>
                </c:pt>
                <c:pt idx="5">
                  <c:v>0.69</c:v>
                </c:pt>
              </c:numCache>
            </c:numRef>
          </c:val>
        </c:ser>
        <c:dLbls>
          <c:showLegendKey val="0"/>
          <c:showVal val="1"/>
          <c:showCatName val="0"/>
          <c:showSerName val="0"/>
          <c:showPercent val="0"/>
          <c:showBubbleSize val="0"/>
        </c:dLbls>
        <c:gapWidth val="150"/>
        <c:overlap val="-25"/>
        <c:axId val="160421888"/>
        <c:axId val="78894720"/>
      </c:barChart>
      <c:catAx>
        <c:axId val="160421888"/>
        <c:scaling>
          <c:orientation val="minMax"/>
        </c:scaling>
        <c:delete val="0"/>
        <c:axPos val="b"/>
        <c:majorTickMark val="none"/>
        <c:minorTickMark val="none"/>
        <c:tickLblPos val="nextTo"/>
        <c:txPr>
          <a:bodyPr/>
          <a:lstStyle/>
          <a:p>
            <a:pPr>
              <a:defRPr sz="1800"/>
            </a:pPr>
            <a:endParaRPr lang="de-DE"/>
          </a:p>
        </c:txPr>
        <c:crossAx val="78894720"/>
        <c:crosses val="autoZero"/>
        <c:auto val="1"/>
        <c:lblAlgn val="ctr"/>
        <c:lblOffset val="100"/>
        <c:noMultiLvlLbl val="0"/>
      </c:catAx>
      <c:valAx>
        <c:axId val="78894720"/>
        <c:scaling>
          <c:orientation val="minMax"/>
        </c:scaling>
        <c:delete val="1"/>
        <c:axPos val="l"/>
        <c:numFmt formatCode="0" sourceLinked="1"/>
        <c:majorTickMark val="none"/>
        <c:minorTickMark val="none"/>
        <c:tickLblPos val="nextTo"/>
        <c:crossAx val="160421888"/>
        <c:crosses val="autoZero"/>
        <c:crossBetween val="between"/>
      </c:valAx>
    </c:plotArea>
    <c:plotVisOnly val="1"/>
    <c:dispBlanksAs val="gap"/>
    <c:showDLblsOverMax val="0"/>
  </c:chart>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16"/>
    </mc:Choice>
    <mc:Fallback>
      <c:style val="16"/>
    </mc:Fallback>
  </mc:AlternateContent>
  <c:clrMapOvr bg1="lt1" tx1="dk1" bg2="lt2" tx2="dk2" accent1="accent1" accent2="accent2" accent3="accent3" accent4="accent4" accent5="accent5" accent6="accent6" hlink="hlink" folHlink="folHlink"/>
  <c:chart>
    <c:autoTitleDeleted val="1"/>
    <c:plotArea>
      <c:layout/>
      <c:barChart>
        <c:barDir val="col"/>
        <c:grouping val="percentStacked"/>
        <c:varyColors val="0"/>
        <c:ser>
          <c:idx val="2"/>
          <c:order val="0"/>
          <c:tx>
            <c:strRef>
              <c:f>Tabelle1!$B$312</c:f>
              <c:strCache>
                <c:ptCount val="1"/>
                <c:pt idx="0">
                  <c:v>Nein, noch nie</c:v>
                </c:pt>
              </c:strCache>
            </c:strRef>
          </c:tx>
          <c:invertIfNegative val="0"/>
          <c:dLbls>
            <c:txPr>
              <a:bodyPr/>
              <a:lstStyle/>
              <a:p>
                <a:pPr>
                  <a:defRPr sz="1600"/>
                </a:pPr>
                <a:endParaRPr lang="de-DE"/>
              </a:p>
            </c:txPr>
            <c:showLegendKey val="0"/>
            <c:showVal val="1"/>
            <c:showCatName val="0"/>
            <c:showSerName val="0"/>
            <c:showPercent val="0"/>
            <c:showBubbleSize val="0"/>
            <c:showLeaderLines val="0"/>
          </c:dLbls>
          <c:cat>
            <c:strRef>
              <c:f>Tabelle1!$C$307:$I$307</c:f>
              <c:strCache>
                <c:ptCount val="7"/>
                <c:pt idx="0">
                  <c:v>Gesamt</c:v>
                </c:pt>
                <c:pt idx="2">
                  <c:v>18 to 24</c:v>
                </c:pt>
                <c:pt idx="3">
                  <c:v>25 to 34</c:v>
                </c:pt>
                <c:pt idx="4">
                  <c:v>35 to 44</c:v>
                </c:pt>
                <c:pt idx="5">
                  <c:v>45 to 54</c:v>
                </c:pt>
                <c:pt idx="6">
                  <c:v>55 +</c:v>
                </c:pt>
              </c:strCache>
            </c:strRef>
          </c:cat>
          <c:val>
            <c:numRef>
              <c:f>Tabelle1!$C$312:$I$312</c:f>
              <c:numCache>
                <c:formatCode>General</c:formatCode>
                <c:ptCount val="7"/>
                <c:pt idx="0" formatCode="0">
                  <c:v>87.73</c:v>
                </c:pt>
                <c:pt idx="2" formatCode="0">
                  <c:v>81.05</c:v>
                </c:pt>
                <c:pt idx="3" formatCode="0">
                  <c:v>79.33</c:v>
                </c:pt>
                <c:pt idx="4" formatCode="0">
                  <c:v>84.34</c:v>
                </c:pt>
                <c:pt idx="5" formatCode="0">
                  <c:v>89.42</c:v>
                </c:pt>
                <c:pt idx="6" formatCode="0">
                  <c:v>93.14</c:v>
                </c:pt>
              </c:numCache>
            </c:numRef>
          </c:val>
        </c:ser>
        <c:ser>
          <c:idx val="1"/>
          <c:order val="1"/>
          <c:tx>
            <c:strRef>
              <c:f>Tabelle1!$B$311</c:f>
              <c:strCache>
                <c:ptCount val="1"/>
                <c:pt idx="0">
                  <c:v>Ja, vor mehr als einem Jahr</c:v>
                </c:pt>
              </c:strCache>
            </c:strRef>
          </c:tx>
          <c:invertIfNegative val="0"/>
          <c:dLbls>
            <c:txPr>
              <a:bodyPr/>
              <a:lstStyle/>
              <a:p>
                <a:pPr>
                  <a:defRPr sz="1600"/>
                </a:pPr>
                <a:endParaRPr lang="de-DE"/>
              </a:p>
            </c:txPr>
            <c:showLegendKey val="0"/>
            <c:showVal val="1"/>
            <c:showCatName val="0"/>
            <c:showSerName val="0"/>
            <c:showPercent val="0"/>
            <c:showBubbleSize val="0"/>
            <c:showLeaderLines val="0"/>
          </c:dLbls>
          <c:cat>
            <c:strRef>
              <c:f>Tabelle1!$C$307:$I$307</c:f>
              <c:strCache>
                <c:ptCount val="7"/>
                <c:pt idx="0">
                  <c:v>Gesamt</c:v>
                </c:pt>
                <c:pt idx="2">
                  <c:v>18 to 24</c:v>
                </c:pt>
                <c:pt idx="3">
                  <c:v>25 to 34</c:v>
                </c:pt>
                <c:pt idx="4">
                  <c:v>35 to 44</c:v>
                </c:pt>
                <c:pt idx="5">
                  <c:v>45 to 54</c:v>
                </c:pt>
                <c:pt idx="6">
                  <c:v>55 +</c:v>
                </c:pt>
              </c:strCache>
            </c:strRef>
          </c:cat>
          <c:val>
            <c:numRef>
              <c:f>Tabelle1!$C$311:$I$311</c:f>
              <c:numCache>
                <c:formatCode>General</c:formatCode>
                <c:ptCount val="7"/>
                <c:pt idx="0" formatCode="0">
                  <c:v>1.58</c:v>
                </c:pt>
                <c:pt idx="2" formatCode="0">
                  <c:v>1.8500000000000003</c:v>
                </c:pt>
                <c:pt idx="3" formatCode="0">
                  <c:v>2.0499999999999998</c:v>
                </c:pt>
                <c:pt idx="4" formatCode="0">
                  <c:v>1.48</c:v>
                </c:pt>
                <c:pt idx="5" formatCode="0">
                  <c:v>1.96</c:v>
                </c:pt>
                <c:pt idx="6" formatCode="0">
                  <c:v>1.22</c:v>
                </c:pt>
              </c:numCache>
            </c:numRef>
          </c:val>
        </c:ser>
        <c:ser>
          <c:idx val="0"/>
          <c:order val="2"/>
          <c:tx>
            <c:strRef>
              <c:f>Tabelle1!$B$310</c:f>
              <c:strCache>
                <c:ptCount val="1"/>
                <c:pt idx="0">
                  <c:v>Ja, im letzten Jahr</c:v>
                </c:pt>
              </c:strCache>
            </c:strRef>
          </c:tx>
          <c:invertIfNegative val="0"/>
          <c:dLbls>
            <c:dLbl>
              <c:idx val="0"/>
              <c:layout>
                <c:manualLayout>
                  <c:x val="-2.3912524408250337E-2"/>
                  <c:y val="-3.6747812781757344E-3"/>
                </c:manualLayout>
              </c:layout>
              <c:showLegendKey val="0"/>
              <c:showVal val="1"/>
              <c:showCatName val="0"/>
              <c:showSerName val="0"/>
              <c:showPercent val="0"/>
              <c:showBubbleSize val="0"/>
            </c:dLbl>
            <c:dLbl>
              <c:idx val="2"/>
              <c:layout>
                <c:manualLayout>
                  <c:x val="-1.94289260817034E-2"/>
                  <c:y val="0"/>
                </c:manualLayout>
              </c:layout>
              <c:showLegendKey val="0"/>
              <c:showVal val="1"/>
              <c:showCatName val="0"/>
              <c:showSerName val="0"/>
              <c:showPercent val="0"/>
              <c:showBubbleSize val="0"/>
            </c:dLbl>
            <c:dLbl>
              <c:idx val="3"/>
              <c:layout>
                <c:manualLayout>
                  <c:x val="-2.2417991632734693E-2"/>
                  <c:y val="-7.3495625563514688E-3"/>
                </c:manualLayout>
              </c:layout>
              <c:showLegendKey val="0"/>
              <c:showVal val="1"/>
              <c:showCatName val="0"/>
              <c:showSerName val="0"/>
              <c:showPercent val="0"/>
              <c:showBubbleSize val="0"/>
            </c:dLbl>
            <c:dLbl>
              <c:idx val="4"/>
              <c:layout>
                <c:manualLayout>
                  <c:x val="-2.5407057183765985E-2"/>
                  <c:y val="-8.4212764791815554E-18"/>
                </c:manualLayout>
              </c:layout>
              <c:showLegendKey val="0"/>
              <c:showVal val="1"/>
              <c:showCatName val="0"/>
              <c:showSerName val="0"/>
              <c:showPercent val="0"/>
              <c:showBubbleSize val="0"/>
            </c:dLbl>
            <c:dLbl>
              <c:idx val="5"/>
              <c:layout>
                <c:manualLayout>
                  <c:x val="-2.8396122734797278E-2"/>
                  <c:y val="-7.3495625563514688E-3"/>
                </c:manualLayout>
              </c:layout>
              <c:showLegendKey val="0"/>
              <c:showVal val="1"/>
              <c:showCatName val="0"/>
              <c:showSerName val="0"/>
              <c:showPercent val="0"/>
              <c:showBubbleSize val="0"/>
            </c:dLbl>
            <c:dLbl>
              <c:idx val="6"/>
              <c:layout>
                <c:manualLayout>
                  <c:x val="-2.2417991632734582E-2"/>
                  <c:y val="0"/>
                </c:manualLayout>
              </c:layout>
              <c:showLegendKey val="0"/>
              <c:showVal val="1"/>
              <c:showCatName val="0"/>
              <c:showSerName val="0"/>
              <c:showPercent val="0"/>
              <c:showBubbleSize val="0"/>
            </c:dLbl>
            <c:txPr>
              <a:bodyPr/>
              <a:lstStyle/>
              <a:p>
                <a:pPr>
                  <a:defRPr sz="1600"/>
                </a:pPr>
                <a:endParaRPr lang="de-DE"/>
              </a:p>
            </c:txPr>
            <c:showLegendKey val="0"/>
            <c:showVal val="1"/>
            <c:showCatName val="0"/>
            <c:showSerName val="0"/>
            <c:showPercent val="0"/>
            <c:showBubbleSize val="0"/>
            <c:showLeaderLines val="0"/>
          </c:dLbls>
          <c:cat>
            <c:strRef>
              <c:f>Tabelle1!$C$307:$I$307</c:f>
              <c:strCache>
                <c:ptCount val="7"/>
                <c:pt idx="0">
                  <c:v>Gesamt</c:v>
                </c:pt>
                <c:pt idx="2">
                  <c:v>18 to 24</c:v>
                </c:pt>
                <c:pt idx="3">
                  <c:v>25 to 34</c:v>
                </c:pt>
                <c:pt idx="4">
                  <c:v>35 to 44</c:v>
                </c:pt>
                <c:pt idx="5">
                  <c:v>45 to 54</c:v>
                </c:pt>
                <c:pt idx="6">
                  <c:v>55 +</c:v>
                </c:pt>
              </c:strCache>
            </c:strRef>
          </c:cat>
          <c:val>
            <c:numRef>
              <c:f>Tabelle1!$C$310:$I$310</c:f>
              <c:numCache>
                <c:formatCode>General</c:formatCode>
                <c:ptCount val="7"/>
                <c:pt idx="0" formatCode="0">
                  <c:v>1.7500000000000002</c:v>
                </c:pt>
                <c:pt idx="2" formatCode="0">
                  <c:v>1.95</c:v>
                </c:pt>
                <c:pt idx="3" formatCode="0">
                  <c:v>3.8900000000000006</c:v>
                </c:pt>
                <c:pt idx="4" formatCode="0">
                  <c:v>2.09</c:v>
                </c:pt>
                <c:pt idx="5" formatCode="0">
                  <c:v>1.79</c:v>
                </c:pt>
                <c:pt idx="6" formatCode="0">
                  <c:v>0.77</c:v>
                </c:pt>
              </c:numCache>
            </c:numRef>
          </c:val>
        </c:ser>
        <c:ser>
          <c:idx val="4"/>
          <c:order val="3"/>
          <c:tx>
            <c:strRef>
              <c:f>Tabelle1!$B$309</c:f>
              <c:strCache>
                <c:ptCount val="1"/>
                <c:pt idx="0">
                  <c:v>Ja, im letzten Monat</c:v>
                </c:pt>
              </c:strCache>
            </c:strRef>
          </c:tx>
          <c:invertIfNegative val="0"/>
          <c:dLbls>
            <c:dLbl>
              <c:idx val="0"/>
              <c:layout>
                <c:manualLayout>
                  <c:x val="2.5407057183765985E-2"/>
                  <c:y val="-7.3495625563514688E-3"/>
                </c:manualLayout>
              </c:layout>
              <c:showLegendKey val="0"/>
              <c:showVal val="1"/>
              <c:showCatName val="0"/>
              <c:showSerName val="0"/>
              <c:showPercent val="0"/>
              <c:showBubbleSize val="0"/>
            </c:dLbl>
            <c:dLbl>
              <c:idx val="2"/>
              <c:layout>
                <c:manualLayout>
                  <c:x val="2.0923458857219045E-2"/>
                  <c:y val="-8.4212764791815554E-18"/>
                </c:manualLayout>
              </c:layout>
              <c:showLegendKey val="0"/>
              <c:showVal val="1"/>
              <c:showCatName val="0"/>
              <c:showSerName val="0"/>
              <c:showPercent val="0"/>
              <c:showBubbleSize val="0"/>
            </c:dLbl>
            <c:dLbl>
              <c:idx val="3"/>
              <c:layout>
                <c:manualLayout>
                  <c:x val="2.690158995928163E-2"/>
                  <c:y val="-7.3495625563514688E-3"/>
                </c:manualLayout>
              </c:layout>
              <c:showLegendKey val="0"/>
              <c:showVal val="1"/>
              <c:showCatName val="0"/>
              <c:showSerName val="0"/>
              <c:showPercent val="0"/>
              <c:showBubbleSize val="0"/>
            </c:dLbl>
            <c:dLbl>
              <c:idx val="4"/>
              <c:layout>
                <c:manualLayout>
                  <c:x val="2.3912524408250337E-2"/>
                  <c:y val="0"/>
                </c:manualLayout>
              </c:layout>
              <c:showLegendKey val="0"/>
              <c:showVal val="1"/>
              <c:showCatName val="0"/>
              <c:showSerName val="0"/>
              <c:showPercent val="0"/>
              <c:showBubbleSize val="0"/>
            </c:dLbl>
            <c:dLbl>
              <c:idx val="5"/>
              <c:layout>
                <c:manualLayout>
                  <c:x val="2.2417991632734693E-2"/>
                  <c:y val="-1.1024343834527203E-2"/>
                </c:manualLayout>
              </c:layout>
              <c:showLegendKey val="0"/>
              <c:showVal val="1"/>
              <c:showCatName val="0"/>
              <c:showSerName val="0"/>
              <c:showPercent val="0"/>
              <c:showBubbleSize val="0"/>
            </c:dLbl>
            <c:dLbl>
              <c:idx val="6"/>
              <c:layout>
                <c:manualLayout>
                  <c:x val="1.9428926081703511E-2"/>
                  <c:y val="-3.6747812781757344E-3"/>
                </c:manualLayout>
              </c:layout>
              <c:showLegendKey val="0"/>
              <c:showVal val="1"/>
              <c:showCatName val="0"/>
              <c:showSerName val="0"/>
              <c:showPercent val="0"/>
              <c:showBubbleSize val="0"/>
            </c:dLbl>
            <c:txPr>
              <a:bodyPr/>
              <a:lstStyle/>
              <a:p>
                <a:pPr>
                  <a:defRPr sz="1600"/>
                </a:pPr>
                <a:endParaRPr lang="de-DE"/>
              </a:p>
            </c:txPr>
            <c:showLegendKey val="0"/>
            <c:showVal val="1"/>
            <c:showCatName val="0"/>
            <c:showSerName val="0"/>
            <c:showPercent val="0"/>
            <c:showBubbleSize val="0"/>
            <c:showLeaderLines val="0"/>
          </c:dLbls>
          <c:cat>
            <c:strRef>
              <c:f>Tabelle1!$C$307:$I$307</c:f>
              <c:strCache>
                <c:ptCount val="7"/>
                <c:pt idx="0">
                  <c:v>Gesamt</c:v>
                </c:pt>
                <c:pt idx="2">
                  <c:v>18 to 24</c:v>
                </c:pt>
                <c:pt idx="3">
                  <c:v>25 to 34</c:v>
                </c:pt>
                <c:pt idx="4">
                  <c:v>35 to 44</c:v>
                </c:pt>
                <c:pt idx="5">
                  <c:v>45 to 54</c:v>
                </c:pt>
                <c:pt idx="6">
                  <c:v>55 +</c:v>
                </c:pt>
              </c:strCache>
            </c:strRef>
          </c:cat>
          <c:val>
            <c:numRef>
              <c:f>Tabelle1!$C$309:$I$309</c:f>
              <c:numCache>
                <c:formatCode>General</c:formatCode>
                <c:ptCount val="7"/>
                <c:pt idx="0" formatCode="0">
                  <c:v>3.6799999999999997</c:v>
                </c:pt>
                <c:pt idx="2" formatCode="0">
                  <c:v>5.39</c:v>
                </c:pt>
                <c:pt idx="3" formatCode="0">
                  <c:v>8.8800000000000008</c:v>
                </c:pt>
                <c:pt idx="4" formatCode="0">
                  <c:v>3.54</c:v>
                </c:pt>
                <c:pt idx="5" formatCode="0">
                  <c:v>2.5</c:v>
                </c:pt>
                <c:pt idx="6" formatCode="0">
                  <c:v>2.0099999999999998</c:v>
                </c:pt>
              </c:numCache>
            </c:numRef>
          </c:val>
        </c:ser>
        <c:ser>
          <c:idx val="3"/>
          <c:order val="4"/>
          <c:tx>
            <c:strRef>
              <c:f>Tabelle1!$B$308</c:f>
              <c:strCache>
                <c:ptCount val="1"/>
                <c:pt idx="0">
                  <c:v>Ja, in der letzten Woche</c:v>
                </c:pt>
              </c:strCache>
            </c:strRef>
          </c:tx>
          <c:invertIfNegative val="0"/>
          <c:dLbls>
            <c:dLbl>
              <c:idx val="0"/>
              <c:layout>
                <c:manualLayout>
                  <c:x val="0"/>
                  <c:y val="-7.3495625563514688E-3"/>
                </c:manualLayout>
              </c:layout>
              <c:showLegendKey val="0"/>
              <c:showVal val="1"/>
              <c:showCatName val="0"/>
              <c:showSerName val="0"/>
              <c:showPercent val="0"/>
              <c:showBubbleSize val="0"/>
            </c:dLbl>
            <c:dLbl>
              <c:idx val="5"/>
              <c:layout>
                <c:manualLayout>
                  <c:x val="-2.9890655510312922E-3"/>
                  <c:y val="0"/>
                </c:manualLayout>
              </c:layout>
              <c:showLegendKey val="0"/>
              <c:showVal val="1"/>
              <c:showCatName val="0"/>
              <c:showSerName val="0"/>
              <c:showPercent val="0"/>
              <c:showBubbleSize val="0"/>
            </c:dLbl>
            <c:dLbl>
              <c:idx val="6"/>
              <c:layout>
                <c:manualLayout>
                  <c:x val="-5.978131102062475E-3"/>
                  <c:y val="0"/>
                </c:manualLayout>
              </c:layout>
              <c:showLegendKey val="0"/>
              <c:showVal val="1"/>
              <c:showCatName val="0"/>
              <c:showSerName val="0"/>
              <c:showPercent val="0"/>
              <c:showBubbleSize val="0"/>
            </c:dLbl>
            <c:txPr>
              <a:bodyPr/>
              <a:lstStyle/>
              <a:p>
                <a:pPr>
                  <a:defRPr sz="1600"/>
                </a:pPr>
                <a:endParaRPr lang="de-DE"/>
              </a:p>
            </c:txPr>
            <c:showLegendKey val="0"/>
            <c:showVal val="1"/>
            <c:showCatName val="0"/>
            <c:showSerName val="0"/>
            <c:showPercent val="0"/>
            <c:showBubbleSize val="0"/>
            <c:showLeaderLines val="0"/>
          </c:dLbls>
          <c:cat>
            <c:strRef>
              <c:f>Tabelle1!$C$307:$I$307</c:f>
              <c:strCache>
                <c:ptCount val="7"/>
                <c:pt idx="0">
                  <c:v>Gesamt</c:v>
                </c:pt>
                <c:pt idx="2">
                  <c:v>18 to 24</c:v>
                </c:pt>
                <c:pt idx="3">
                  <c:v>25 to 34</c:v>
                </c:pt>
                <c:pt idx="4">
                  <c:v>35 to 44</c:v>
                </c:pt>
                <c:pt idx="5">
                  <c:v>45 to 54</c:v>
                </c:pt>
                <c:pt idx="6">
                  <c:v>55 +</c:v>
                </c:pt>
              </c:strCache>
            </c:strRef>
          </c:cat>
          <c:val>
            <c:numRef>
              <c:f>Tabelle1!$C$308:$I$308</c:f>
              <c:numCache>
                <c:formatCode>General</c:formatCode>
                <c:ptCount val="7"/>
                <c:pt idx="0" formatCode="0">
                  <c:v>2.91</c:v>
                </c:pt>
                <c:pt idx="2" formatCode="0">
                  <c:v>6.9500000000000011</c:v>
                </c:pt>
                <c:pt idx="3" formatCode="0">
                  <c:v>3.88</c:v>
                </c:pt>
                <c:pt idx="4" formatCode="0">
                  <c:v>5.22</c:v>
                </c:pt>
                <c:pt idx="5" formatCode="0">
                  <c:v>1.19</c:v>
                </c:pt>
                <c:pt idx="6" formatCode="0">
                  <c:v>1.33</c:v>
                </c:pt>
              </c:numCache>
            </c:numRef>
          </c:val>
        </c:ser>
        <c:dLbls>
          <c:showLegendKey val="0"/>
          <c:showVal val="1"/>
          <c:showCatName val="0"/>
          <c:showSerName val="0"/>
          <c:showPercent val="0"/>
          <c:showBubbleSize val="0"/>
        </c:dLbls>
        <c:gapWidth val="95"/>
        <c:overlap val="100"/>
        <c:axId val="194523648"/>
        <c:axId val="29955136"/>
      </c:barChart>
      <c:catAx>
        <c:axId val="194523648"/>
        <c:scaling>
          <c:orientation val="minMax"/>
        </c:scaling>
        <c:delete val="0"/>
        <c:axPos val="b"/>
        <c:majorTickMark val="none"/>
        <c:minorTickMark val="none"/>
        <c:tickLblPos val="nextTo"/>
        <c:txPr>
          <a:bodyPr/>
          <a:lstStyle/>
          <a:p>
            <a:pPr>
              <a:defRPr sz="1600"/>
            </a:pPr>
            <a:endParaRPr lang="de-DE"/>
          </a:p>
        </c:txPr>
        <c:crossAx val="29955136"/>
        <c:crosses val="autoZero"/>
        <c:auto val="1"/>
        <c:lblAlgn val="ctr"/>
        <c:lblOffset val="100"/>
        <c:noMultiLvlLbl val="0"/>
      </c:catAx>
      <c:valAx>
        <c:axId val="29955136"/>
        <c:scaling>
          <c:orientation val="minMax"/>
        </c:scaling>
        <c:delete val="1"/>
        <c:axPos val="l"/>
        <c:numFmt formatCode="0%" sourceLinked="1"/>
        <c:majorTickMark val="out"/>
        <c:minorTickMark val="none"/>
        <c:tickLblPos val="nextTo"/>
        <c:crossAx val="194523648"/>
        <c:crosses val="autoZero"/>
        <c:crossBetween val="between"/>
      </c:valAx>
    </c:plotArea>
    <c:legend>
      <c:legendPos val="b"/>
      <c:layout>
        <c:manualLayout>
          <c:xMode val="edge"/>
          <c:yMode val="edge"/>
          <c:x val="0"/>
          <c:y val="0.79726492105875368"/>
          <c:w val="1"/>
          <c:h val="0.18068639127219191"/>
        </c:manualLayout>
      </c:layout>
      <c:overlay val="0"/>
      <c:txPr>
        <a:bodyPr/>
        <a:lstStyle/>
        <a:p>
          <a:pPr>
            <a:defRPr sz="1600"/>
          </a:pPr>
          <a:endParaRPr lang="de-DE"/>
        </a:p>
      </c:txPr>
    </c:legend>
    <c:plotVisOnly val="1"/>
    <c:dispBlanksAs val="gap"/>
    <c:showDLblsOverMax val="0"/>
  </c:chart>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16"/>
    </mc:Choice>
    <mc:Fallback>
      <c:style val="16"/>
    </mc:Fallback>
  </mc:AlternateContent>
  <c:clrMapOvr bg1="lt1" tx1="dk1" bg2="lt2" tx2="dk2" accent1="accent1" accent2="accent2" accent3="accent3" accent4="accent4" accent5="accent5" accent6="accent6" hlink="hlink" folHlink="folHlink"/>
  <c:chart>
    <c:autoTitleDeleted val="1"/>
    <c:plotArea>
      <c:layout/>
      <c:barChart>
        <c:barDir val="col"/>
        <c:grouping val="percentStacked"/>
        <c:varyColors val="0"/>
        <c:ser>
          <c:idx val="2"/>
          <c:order val="0"/>
          <c:tx>
            <c:strRef>
              <c:f>Tabelle1!$B$324</c:f>
              <c:strCache>
                <c:ptCount val="1"/>
                <c:pt idx="0">
                  <c:v>Sehr wahrscheinlich</c:v>
                </c:pt>
              </c:strCache>
            </c:strRef>
          </c:tx>
          <c:invertIfNegative val="0"/>
          <c:dLbls>
            <c:dLbl>
              <c:idx val="0"/>
              <c:layout>
                <c:manualLayout>
                  <c:x val="-2.3911826551706317E-2"/>
                  <c:y val="-1.4699414465559488E-2"/>
                </c:manualLayout>
              </c:layout>
              <c:showLegendKey val="0"/>
              <c:showVal val="1"/>
              <c:showCatName val="0"/>
              <c:showSerName val="0"/>
              <c:showPercent val="0"/>
              <c:showBubbleSize val="0"/>
            </c:dLbl>
            <c:dLbl>
              <c:idx val="2"/>
              <c:layout>
                <c:manualLayout>
                  <c:x val="-1.9428359073261389E-2"/>
                  <c:y val="-1.469912511270287E-2"/>
                </c:manualLayout>
              </c:layout>
              <c:showLegendKey val="0"/>
              <c:showVal val="1"/>
              <c:showCatName val="0"/>
              <c:showSerName val="0"/>
              <c:showPercent val="0"/>
              <c:showBubbleSize val="0"/>
            </c:dLbl>
            <c:dLbl>
              <c:idx val="3"/>
              <c:layout>
                <c:manualLayout>
                  <c:x val="-2.2417337392224679E-2"/>
                  <c:y val="-7.3495625563514688E-3"/>
                </c:manualLayout>
              </c:layout>
              <c:showLegendKey val="0"/>
              <c:showVal val="1"/>
              <c:showCatName val="0"/>
              <c:showSerName val="0"/>
              <c:showPercent val="0"/>
              <c:showBubbleSize val="0"/>
            </c:dLbl>
            <c:dLbl>
              <c:idx val="4"/>
              <c:layout>
                <c:manualLayout>
                  <c:x val="-2.5406315711187968E-2"/>
                  <c:y val="-1.1024343834527136E-2"/>
                </c:manualLayout>
              </c:layout>
              <c:showLegendKey val="0"/>
              <c:showVal val="1"/>
              <c:showCatName val="0"/>
              <c:showSerName val="0"/>
              <c:showPercent val="0"/>
              <c:showBubbleSize val="0"/>
            </c:dLbl>
            <c:dLbl>
              <c:idx val="5"/>
              <c:layout>
                <c:manualLayout>
                  <c:x val="-1.9428359073261389E-2"/>
                  <c:y val="-1.1024343834527203E-2"/>
                </c:manualLayout>
              </c:layout>
              <c:showLegendKey val="0"/>
              <c:showVal val="1"/>
              <c:showCatName val="0"/>
              <c:showSerName val="0"/>
              <c:showPercent val="0"/>
              <c:showBubbleSize val="0"/>
            </c:dLbl>
            <c:dLbl>
              <c:idx val="6"/>
              <c:layout>
                <c:manualLayout>
                  <c:x val="-2.2417337392224679E-2"/>
                  <c:y val="-1.4699125112702938E-2"/>
                </c:manualLayout>
              </c:layout>
              <c:showLegendKey val="0"/>
              <c:showVal val="1"/>
              <c:showCatName val="0"/>
              <c:showSerName val="0"/>
              <c:showPercent val="0"/>
              <c:showBubbleSize val="0"/>
            </c:dLbl>
            <c:txPr>
              <a:bodyPr/>
              <a:lstStyle/>
              <a:p>
                <a:pPr>
                  <a:defRPr sz="1600"/>
                </a:pPr>
                <a:endParaRPr lang="de-DE"/>
              </a:p>
            </c:txPr>
            <c:showLegendKey val="0"/>
            <c:showVal val="1"/>
            <c:showCatName val="0"/>
            <c:showSerName val="0"/>
            <c:showPercent val="0"/>
            <c:showBubbleSize val="0"/>
            <c:showLeaderLines val="0"/>
          </c:dLbls>
          <c:cat>
            <c:strRef>
              <c:f>Tabelle1!$C$323:$I$323</c:f>
              <c:strCache>
                <c:ptCount val="7"/>
                <c:pt idx="0">
                  <c:v>Gesamt</c:v>
                </c:pt>
                <c:pt idx="2">
                  <c:v>18 to 24</c:v>
                </c:pt>
                <c:pt idx="3">
                  <c:v>25 to 34</c:v>
                </c:pt>
                <c:pt idx="4">
                  <c:v>35 to 44</c:v>
                </c:pt>
                <c:pt idx="5">
                  <c:v>45 to 54</c:v>
                </c:pt>
                <c:pt idx="6">
                  <c:v>55 +</c:v>
                </c:pt>
              </c:strCache>
            </c:strRef>
          </c:cat>
          <c:val>
            <c:numRef>
              <c:f>Tabelle1!$C$324:$I$324</c:f>
              <c:numCache>
                <c:formatCode>General</c:formatCode>
                <c:ptCount val="7"/>
                <c:pt idx="0" formatCode="0">
                  <c:v>1.38</c:v>
                </c:pt>
                <c:pt idx="2" formatCode="0">
                  <c:v>1.1000000000000001</c:v>
                </c:pt>
                <c:pt idx="3" formatCode="0">
                  <c:v>2.65</c:v>
                </c:pt>
                <c:pt idx="4" formatCode="0">
                  <c:v>1.8000000000000003</c:v>
                </c:pt>
                <c:pt idx="5" formatCode="0">
                  <c:v>1.6</c:v>
                </c:pt>
                <c:pt idx="6" formatCode="0">
                  <c:v>0.77</c:v>
                </c:pt>
              </c:numCache>
            </c:numRef>
          </c:val>
        </c:ser>
        <c:ser>
          <c:idx val="1"/>
          <c:order val="1"/>
          <c:tx>
            <c:strRef>
              <c:f>Tabelle1!$B$325</c:f>
              <c:strCache>
                <c:ptCount val="1"/>
                <c:pt idx="0">
                  <c:v>Etwas wahrscheinlich</c:v>
                </c:pt>
              </c:strCache>
            </c:strRef>
          </c:tx>
          <c:invertIfNegative val="0"/>
          <c:dLbls>
            <c:dLbl>
              <c:idx val="0"/>
              <c:layout>
                <c:manualLayout>
                  <c:x val="2.5406315711187982E-2"/>
                  <c:y val="-7.3495625563514688E-3"/>
                </c:manualLayout>
              </c:layout>
              <c:showLegendKey val="0"/>
              <c:showVal val="1"/>
              <c:showCatName val="0"/>
              <c:showSerName val="0"/>
              <c:showPercent val="0"/>
              <c:showBubbleSize val="0"/>
            </c:dLbl>
            <c:dLbl>
              <c:idx val="2"/>
              <c:layout>
                <c:manualLayout>
                  <c:x val="2.0922848232743034E-2"/>
                  <c:y val="-3.6747812781757344E-3"/>
                </c:manualLayout>
              </c:layout>
              <c:showLegendKey val="0"/>
              <c:showVal val="1"/>
              <c:showCatName val="0"/>
              <c:showSerName val="0"/>
              <c:showPercent val="0"/>
              <c:showBubbleSize val="0"/>
            </c:dLbl>
            <c:dLbl>
              <c:idx val="3"/>
              <c:layout>
                <c:manualLayout>
                  <c:x val="1.7933869913779744E-2"/>
                  <c:y val="-7.3495625563514688E-3"/>
                </c:manualLayout>
              </c:layout>
              <c:showLegendKey val="0"/>
              <c:showVal val="1"/>
              <c:showCatName val="0"/>
              <c:showSerName val="0"/>
              <c:showPercent val="0"/>
              <c:showBubbleSize val="0"/>
            </c:dLbl>
            <c:dLbl>
              <c:idx val="4"/>
              <c:layout>
                <c:manualLayout>
                  <c:x val="2.3911826551706324E-2"/>
                  <c:y val="6.7370211833452443E-17"/>
                </c:manualLayout>
              </c:layout>
              <c:showLegendKey val="0"/>
              <c:showVal val="1"/>
              <c:showCatName val="0"/>
              <c:showSerName val="0"/>
              <c:showPercent val="0"/>
              <c:showBubbleSize val="0"/>
            </c:dLbl>
            <c:dLbl>
              <c:idx val="5"/>
              <c:layout>
                <c:manualLayout>
                  <c:x val="2.8395294030151261E-2"/>
                  <c:y val="0"/>
                </c:manualLayout>
              </c:layout>
              <c:showLegendKey val="0"/>
              <c:showVal val="1"/>
              <c:showCatName val="0"/>
              <c:showSerName val="0"/>
              <c:showPercent val="0"/>
              <c:showBubbleSize val="0"/>
            </c:dLbl>
            <c:dLbl>
              <c:idx val="6"/>
              <c:layout>
                <c:manualLayout>
                  <c:x val="1.9428359073261389E-2"/>
                  <c:y val="3.6747812781758016E-3"/>
                </c:manualLayout>
              </c:layout>
              <c:showLegendKey val="0"/>
              <c:showVal val="1"/>
              <c:showCatName val="0"/>
              <c:showSerName val="0"/>
              <c:showPercent val="0"/>
              <c:showBubbleSize val="0"/>
            </c:dLbl>
            <c:txPr>
              <a:bodyPr/>
              <a:lstStyle/>
              <a:p>
                <a:pPr>
                  <a:defRPr sz="1600"/>
                </a:pPr>
                <a:endParaRPr lang="de-DE"/>
              </a:p>
            </c:txPr>
            <c:showLegendKey val="0"/>
            <c:showVal val="1"/>
            <c:showCatName val="0"/>
            <c:showSerName val="0"/>
            <c:showPercent val="0"/>
            <c:showBubbleSize val="0"/>
            <c:showLeaderLines val="0"/>
          </c:dLbls>
          <c:cat>
            <c:strRef>
              <c:f>Tabelle1!$C$323:$I$323</c:f>
              <c:strCache>
                <c:ptCount val="7"/>
                <c:pt idx="0">
                  <c:v>Gesamt</c:v>
                </c:pt>
                <c:pt idx="2">
                  <c:v>18 to 24</c:v>
                </c:pt>
                <c:pt idx="3">
                  <c:v>25 to 34</c:v>
                </c:pt>
                <c:pt idx="4">
                  <c:v>35 to 44</c:v>
                </c:pt>
                <c:pt idx="5">
                  <c:v>45 to 54</c:v>
                </c:pt>
                <c:pt idx="6">
                  <c:v>55 +</c:v>
                </c:pt>
              </c:strCache>
            </c:strRef>
          </c:cat>
          <c:val>
            <c:numRef>
              <c:f>Tabelle1!$C$325:$I$325</c:f>
              <c:numCache>
                <c:formatCode>General</c:formatCode>
                <c:ptCount val="7"/>
                <c:pt idx="0" formatCode="0">
                  <c:v>7.31</c:v>
                </c:pt>
                <c:pt idx="2" formatCode="0">
                  <c:v>9.02</c:v>
                </c:pt>
                <c:pt idx="3" formatCode="0">
                  <c:v>4.3499999999999996</c:v>
                </c:pt>
                <c:pt idx="4" formatCode="0">
                  <c:v>8.41</c:v>
                </c:pt>
                <c:pt idx="5" formatCode="0">
                  <c:v>9.3000000000000007</c:v>
                </c:pt>
                <c:pt idx="6" formatCode="0">
                  <c:v>6.47</c:v>
                </c:pt>
              </c:numCache>
            </c:numRef>
          </c:val>
        </c:ser>
        <c:ser>
          <c:idx val="0"/>
          <c:order val="2"/>
          <c:tx>
            <c:strRef>
              <c:f>Tabelle1!$B$326</c:f>
              <c:strCache>
                <c:ptCount val="1"/>
                <c:pt idx="0">
                  <c:v>Eher unwahrscheinlich</c:v>
                </c:pt>
              </c:strCache>
            </c:strRef>
          </c:tx>
          <c:invertIfNegative val="0"/>
          <c:dLbls>
            <c:txPr>
              <a:bodyPr/>
              <a:lstStyle/>
              <a:p>
                <a:pPr>
                  <a:defRPr sz="1600"/>
                </a:pPr>
                <a:endParaRPr lang="de-DE"/>
              </a:p>
            </c:txPr>
            <c:showLegendKey val="0"/>
            <c:showVal val="1"/>
            <c:showCatName val="0"/>
            <c:showSerName val="0"/>
            <c:showPercent val="0"/>
            <c:showBubbleSize val="0"/>
            <c:showLeaderLines val="0"/>
          </c:dLbls>
          <c:cat>
            <c:strRef>
              <c:f>Tabelle1!$C$323:$I$323</c:f>
              <c:strCache>
                <c:ptCount val="7"/>
                <c:pt idx="0">
                  <c:v>Gesamt</c:v>
                </c:pt>
                <c:pt idx="2">
                  <c:v>18 to 24</c:v>
                </c:pt>
                <c:pt idx="3">
                  <c:v>25 to 34</c:v>
                </c:pt>
                <c:pt idx="4">
                  <c:v>35 to 44</c:v>
                </c:pt>
                <c:pt idx="5">
                  <c:v>45 to 54</c:v>
                </c:pt>
                <c:pt idx="6">
                  <c:v>55 +</c:v>
                </c:pt>
              </c:strCache>
            </c:strRef>
          </c:cat>
          <c:val>
            <c:numRef>
              <c:f>Tabelle1!$C$326:$I$326</c:f>
              <c:numCache>
                <c:formatCode>General</c:formatCode>
                <c:ptCount val="7"/>
                <c:pt idx="0" formatCode="0">
                  <c:v>23.77</c:v>
                </c:pt>
                <c:pt idx="2" formatCode="0">
                  <c:v>28.43</c:v>
                </c:pt>
                <c:pt idx="3" formatCode="0">
                  <c:v>21.12</c:v>
                </c:pt>
                <c:pt idx="4" formatCode="0">
                  <c:v>22.92</c:v>
                </c:pt>
                <c:pt idx="5" formatCode="0">
                  <c:v>18.57</c:v>
                </c:pt>
                <c:pt idx="6" formatCode="0">
                  <c:v>26.289999999999996</c:v>
                </c:pt>
              </c:numCache>
            </c:numRef>
          </c:val>
        </c:ser>
        <c:ser>
          <c:idx val="4"/>
          <c:order val="3"/>
          <c:tx>
            <c:strRef>
              <c:f>Tabelle1!$B$327</c:f>
              <c:strCache>
                <c:ptCount val="1"/>
                <c:pt idx="0">
                  <c:v>Sehr unwahrscheinlich</c:v>
                </c:pt>
              </c:strCache>
            </c:strRef>
          </c:tx>
          <c:invertIfNegative val="0"/>
          <c:dLbls>
            <c:txPr>
              <a:bodyPr/>
              <a:lstStyle/>
              <a:p>
                <a:pPr>
                  <a:defRPr sz="1600"/>
                </a:pPr>
                <a:endParaRPr lang="de-DE"/>
              </a:p>
            </c:txPr>
            <c:showLegendKey val="0"/>
            <c:showVal val="1"/>
            <c:showCatName val="0"/>
            <c:showSerName val="0"/>
            <c:showPercent val="0"/>
            <c:showBubbleSize val="0"/>
            <c:showLeaderLines val="0"/>
          </c:dLbls>
          <c:cat>
            <c:strRef>
              <c:f>Tabelle1!$C$323:$I$323</c:f>
              <c:strCache>
                <c:ptCount val="7"/>
                <c:pt idx="0">
                  <c:v>Gesamt</c:v>
                </c:pt>
                <c:pt idx="2">
                  <c:v>18 to 24</c:v>
                </c:pt>
                <c:pt idx="3">
                  <c:v>25 to 34</c:v>
                </c:pt>
                <c:pt idx="4">
                  <c:v>35 to 44</c:v>
                </c:pt>
                <c:pt idx="5">
                  <c:v>45 to 54</c:v>
                </c:pt>
                <c:pt idx="6">
                  <c:v>55 +</c:v>
                </c:pt>
              </c:strCache>
            </c:strRef>
          </c:cat>
          <c:val>
            <c:numRef>
              <c:f>Tabelle1!$C$327:$I$327</c:f>
              <c:numCache>
                <c:formatCode>General</c:formatCode>
                <c:ptCount val="7"/>
                <c:pt idx="0" formatCode="0">
                  <c:v>60.309999999999995</c:v>
                </c:pt>
                <c:pt idx="2" formatCode="0">
                  <c:v>59.3</c:v>
                </c:pt>
                <c:pt idx="3" formatCode="0">
                  <c:v>65.239999999999995</c:v>
                </c:pt>
                <c:pt idx="4" formatCode="0">
                  <c:v>56.79</c:v>
                </c:pt>
                <c:pt idx="5" formatCode="0">
                  <c:v>64.77</c:v>
                </c:pt>
                <c:pt idx="6" formatCode="0">
                  <c:v>58.41</c:v>
                </c:pt>
              </c:numCache>
            </c:numRef>
          </c:val>
        </c:ser>
        <c:ser>
          <c:idx val="3"/>
          <c:order val="4"/>
          <c:tx>
            <c:strRef>
              <c:f>Tabelle1!$B$328</c:f>
              <c:strCache>
                <c:ptCount val="1"/>
                <c:pt idx="0">
                  <c:v>Ich weiß es nicht</c:v>
                </c:pt>
              </c:strCache>
            </c:strRef>
          </c:tx>
          <c:invertIfNegative val="0"/>
          <c:dLbls>
            <c:txPr>
              <a:bodyPr/>
              <a:lstStyle/>
              <a:p>
                <a:pPr>
                  <a:defRPr sz="1600"/>
                </a:pPr>
                <a:endParaRPr lang="de-DE"/>
              </a:p>
            </c:txPr>
            <c:showLegendKey val="0"/>
            <c:showVal val="1"/>
            <c:showCatName val="0"/>
            <c:showSerName val="0"/>
            <c:showPercent val="0"/>
            <c:showBubbleSize val="0"/>
            <c:showLeaderLines val="0"/>
          </c:dLbls>
          <c:cat>
            <c:strRef>
              <c:f>Tabelle1!$C$323:$I$323</c:f>
              <c:strCache>
                <c:ptCount val="7"/>
                <c:pt idx="0">
                  <c:v>Gesamt</c:v>
                </c:pt>
                <c:pt idx="2">
                  <c:v>18 to 24</c:v>
                </c:pt>
                <c:pt idx="3">
                  <c:v>25 to 34</c:v>
                </c:pt>
                <c:pt idx="4">
                  <c:v>35 to 44</c:v>
                </c:pt>
                <c:pt idx="5">
                  <c:v>45 to 54</c:v>
                </c:pt>
                <c:pt idx="6">
                  <c:v>55 +</c:v>
                </c:pt>
              </c:strCache>
            </c:strRef>
          </c:cat>
          <c:val>
            <c:numRef>
              <c:f>Tabelle1!$C$328:$I$328</c:f>
              <c:numCache>
                <c:formatCode>General</c:formatCode>
                <c:ptCount val="7"/>
                <c:pt idx="0" formatCode="0">
                  <c:v>7.23</c:v>
                </c:pt>
                <c:pt idx="2" formatCode="0">
                  <c:v>2.15</c:v>
                </c:pt>
                <c:pt idx="3" formatCode="0">
                  <c:v>6.64</c:v>
                </c:pt>
                <c:pt idx="4" formatCode="0">
                  <c:v>10.09</c:v>
                </c:pt>
                <c:pt idx="5" formatCode="0">
                  <c:v>5.75</c:v>
                </c:pt>
                <c:pt idx="6" formatCode="0">
                  <c:v>8.0500000000000007</c:v>
                </c:pt>
              </c:numCache>
            </c:numRef>
          </c:val>
        </c:ser>
        <c:dLbls>
          <c:showLegendKey val="0"/>
          <c:showVal val="1"/>
          <c:showCatName val="0"/>
          <c:showSerName val="0"/>
          <c:showPercent val="0"/>
          <c:showBubbleSize val="0"/>
        </c:dLbls>
        <c:gapWidth val="95"/>
        <c:overlap val="100"/>
        <c:axId val="194524160"/>
        <c:axId val="160568384"/>
      </c:barChart>
      <c:catAx>
        <c:axId val="194524160"/>
        <c:scaling>
          <c:orientation val="minMax"/>
        </c:scaling>
        <c:delete val="0"/>
        <c:axPos val="b"/>
        <c:majorTickMark val="none"/>
        <c:minorTickMark val="none"/>
        <c:tickLblPos val="nextTo"/>
        <c:txPr>
          <a:bodyPr/>
          <a:lstStyle/>
          <a:p>
            <a:pPr>
              <a:defRPr sz="1600"/>
            </a:pPr>
            <a:endParaRPr lang="de-DE"/>
          </a:p>
        </c:txPr>
        <c:crossAx val="160568384"/>
        <c:crosses val="autoZero"/>
        <c:auto val="1"/>
        <c:lblAlgn val="ctr"/>
        <c:lblOffset val="100"/>
        <c:noMultiLvlLbl val="0"/>
      </c:catAx>
      <c:valAx>
        <c:axId val="160568384"/>
        <c:scaling>
          <c:orientation val="minMax"/>
        </c:scaling>
        <c:delete val="1"/>
        <c:axPos val="l"/>
        <c:numFmt formatCode="0%" sourceLinked="1"/>
        <c:majorTickMark val="out"/>
        <c:minorTickMark val="none"/>
        <c:tickLblPos val="nextTo"/>
        <c:crossAx val="194524160"/>
        <c:crosses val="autoZero"/>
        <c:crossBetween val="between"/>
      </c:valAx>
    </c:plotArea>
    <c:legend>
      <c:legendPos val="b"/>
      <c:layout>
        <c:manualLayout>
          <c:xMode val="edge"/>
          <c:yMode val="edge"/>
          <c:x val="4.801193520224426E-4"/>
          <c:y val="0.77214537817558249"/>
          <c:w val="0.99903976129595506"/>
          <c:h val="0.20307402925605864"/>
        </c:manualLayout>
      </c:layout>
      <c:overlay val="0"/>
      <c:txPr>
        <a:bodyPr/>
        <a:lstStyle/>
        <a:p>
          <a:pPr>
            <a:defRPr sz="1600"/>
          </a:pPr>
          <a:endParaRPr lang="de-DE"/>
        </a:p>
      </c:txPr>
    </c:legend>
    <c:plotVisOnly val="1"/>
    <c:dispBlanksAs val="gap"/>
    <c:showDLblsOverMax val="0"/>
  </c:chart>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8"/>
    </mc:Choice>
    <mc:Fallback>
      <c:style val="8"/>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Tabelle1!$B$341</c:f>
              <c:strCache>
                <c:ptCount val="1"/>
                <c:pt idx="0">
                  <c:v>überhaupt genutzt</c:v>
                </c:pt>
              </c:strCache>
            </c:strRef>
          </c:tx>
          <c:invertIfNegative val="0"/>
          <c:cat>
            <c:strRef>
              <c:f>Tabelle1!$A$342:$A$350</c:f>
              <c:strCache>
                <c:ptCount val="9"/>
                <c:pt idx="0">
                  <c:v>Smartphone (Apple)</c:v>
                </c:pt>
                <c:pt idx="1">
                  <c:v>Smartphone (sonstige)</c:v>
                </c:pt>
                <c:pt idx="2">
                  <c:v>Desktop, Laptop</c:v>
                </c:pt>
                <c:pt idx="3">
                  <c:v>Tablet (Apple)</c:v>
                </c:pt>
                <c:pt idx="4">
                  <c:v>Tablet (sonstige)</c:v>
                </c:pt>
                <c:pt idx="5">
                  <c:v>E-book Reader</c:v>
                </c:pt>
                <c:pt idx="6">
                  <c:v>Smart TV</c:v>
                </c:pt>
                <c:pt idx="7">
                  <c:v>Mobile Konsole</c:v>
                </c:pt>
                <c:pt idx="8">
                  <c:v>Andere vernetzte Geräte</c:v>
                </c:pt>
              </c:strCache>
            </c:strRef>
          </c:cat>
          <c:val>
            <c:numRef>
              <c:f>Tabelle1!$B$342:$B$350</c:f>
              <c:numCache>
                <c:formatCode>0</c:formatCode>
                <c:ptCount val="9"/>
                <c:pt idx="0">
                  <c:v>11.33</c:v>
                </c:pt>
                <c:pt idx="1">
                  <c:v>33.79</c:v>
                </c:pt>
                <c:pt idx="2">
                  <c:v>87.09</c:v>
                </c:pt>
                <c:pt idx="3">
                  <c:v>8.52</c:v>
                </c:pt>
                <c:pt idx="4">
                  <c:v>10.6</c:v>
                </c:pt>
                <c:pt idx="5">
                  <c:v>9.35</c:v>
                </c:pt>
                <c:pt idx="6">
                  <c:v>11.05</c:v>
                </c:pt>
                <c:pt idx="7">
                  <c:v>8.4</c:v>
                </c:pt>
                <c:pt idx="8">
                  <c:v>3.52</c:v>
                </c:pt>
              </c:numCache>
            </c:numRef>
          </c:val>
        </c:ser>
        <c:ser>
          <c:idx val="1"/>
          <c:order val="1"/>
          <c:tx>
            <c:strRef>
              <c:f>Tabelle1!$C$341</c:f>
              <c:strCache>
                <c:ptCount val="1"/>
                <c:pt idx="0">
                  <c:v>letzte Woche für Nachrichten genutzt</c:v>
                </c:pt>
              </c:strCache>
            </c:strRef>
          </c:tx>
          <c:invertIfNegative val="0"/>
          <c:cat>
            <c:strRef>
              <c:f>Tabelle1!$A$342:$A$350</c:f>
              <c:strCache>
                <c:ptCount val="9"/>
                <c:pt idx="0">
                  <c:v>Smartphone (Apple)</c:v>
                </c:pt>
                <c:pt idx="1">
                  <c:v>Smartphone (sonstige)</c:v>
                </c:pt>
                <c:pt idx="2">
                  <c:v>Desktop, Laptop</c:v>
                </c:pt>
                <c:pt idx="3">
                  <c:v>Tablet (Apple)</c:v>
                </c:pt>
                <c:pt idx="4">
                  <c:v>Tablet (sonstige)</c:v>
                </c:pt>
                <c:pt idx="5">
                  <c:v>E-book Reader</c:v>
                </c:pt>
                <c:pt idx="6">
                  <c:v>Smart TV</c:v>
                </c:pt>
                <c:pt idx="7">
                  <c:v>Mobile Konsole</c:v>
                </c:pt>
                <c:pt idx="8">
                  <c:v>Andere vernetzte Geräte</c:v>
                </c:pt>
              </c:strCache>
            </c:strRef>
          </c:cat>
          <c:val>
            <c:numRef>
              <c:f>Tabelle1!$C$342:$C$350</c:f>
              <c:numCache>
                <c:formatCode>0</c:formatCode>
                <c:ptCount val="9"/>
                <c:pt idx="0">
                  <c:v>7.31</c:v>
                </c:pt>
                <c:pt idx="1">
                  <c:v>16.579999999999998</c:v>
                </c:pt>
                <c:pt idx="2">
                  <c:v>77.05</c:v>
                </c:pt>
                <c:pt idx="3">
                  <c:v>5.81</c:v>
                </c:pt>
                <c:pt idx="4">
                  <c:v>5.73</c:v>
                </c:pt>
                <c:pt idx="5">
                  <c:v>1.25</c:v>
                </c:pt>
                <c:pt idx="6">
                  <c:v>5.88</c:v>
                </c:pt>
                <c:pt idx="7">
                  <c:v>0.28000000000000003</c:v>
                </c:pt>
                <c:pt idx="8">
                  <c:v>1.1499999999999999</c:v>
                </c:pt>
              </c:numCache>
            </c:numRef>
          </c:val>
        </c:ser>
        <c:dLbls>
          <c:showLegendKey val="0"/>
          <c:showVal val="1"/>
          <c:showCatName val="0"/>
          <c:showSerName val="0"/>
          <c:showPercent val="0"/>
          <c:showBubbleSize val="0"/>
        </c:dLbls>
        <c:gapWidth val="150"/>
        <c:overlap val="-25"/>
        <c:axId val="194743296"/>
        <c:axId val="193905216"/>
      </c:barChart>
      <c:catAx>
        <c:axId val="194743296"/>
        <c:scaling>
          <c:orientation val="maxMin"/>
        </c:scaling>
        <c:delete val="0"/>
        <c:axPos val="l"/>
        <c:majorTickMark val="none"/>
        <c:minorTickMark val="none"/>
        <c:tickLblPos val="nextTo"/>
        <c:crossAx val="193905216"/>
        <c:crosses val="autoZero"/>
        <c:auto val="1"/>
        <c:lblAlgn val="ctr"/>
        <c:lblOffset val="100"/>
        <c:noMultiLvlLbl val="0"/>
      </c:catAx>
      <c:valAx>
        <c:axId val="193905216"/>
        <c:scaling>
          <c:orientation val="minMax"/>
        </c:scaling>
        <c:delete val="1"/>
        <c:axPos val="t"/>
        <c:numFmt formatCode="0" sourceLinked="1"/>
        <c:majorTickMark val="out"/>
        <c:minorTickMark val="none"/>
        <c:tickLblPos val="nextTo"/>
        <c:crossAx val="194743296"/>
        <c:crosses val="autoZero"/>
        <c:crossBetween val="between"/>
      </c:valAx>
    </c:plotArea>
    <c:legend>
      <c:legendPos val="b"/>
      <c:overlay val="0"/>
    </c:legend>
    <c:plotVisOnly val="1"/>
    <c:dispBlanksAs val="gap"/>
    <c:showDLblsOverMax val="0"/>
  </c:chart>
  <c:txPr>
    <a:bodyPr/>
    <a:lstStyle/>
    <a:p>
      <a:pPr>
        <a:defRPr sz="1800"/>
      </a:pPr>
      <a:endParaRPr lang="de-DE"/>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8"/>
    </mc:Choice>
    <mc:Fallback>
      <c:style val="8"/>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Tabelle1!$B$382</c:f>
              <c:strCache>
                <c:ptCount val="1"/>
                <c:pt idx="0">
                  <c:v>Smartphone (n=212)</c:v>
                </c:pt>
              </c:strCache>
            </c:strRef>
          </c:tx>
          <c:invertIfNegative val="0"/>
          <c:dLbls>
            <c:txPr>
              <a:bodyPr/>
              <a:lstStyle/>
              <a:p>
                <a:pPr>
                  <a:defRPr sz="1600"/>
                </a:pPr>
                <a:endParaRPr lang="de-DE"/>
              </a:p>
            </c:txPr>
            <c:showLegendKey val="0"/>
            <c:showVal val="1"/>
            <c:showCatName val="0"/>
            <c:showSerName val="0"/>
            <c:showPercent val="0"/>
            <c:showBubbleSize val="0"/>
            <c:showLeaderLines val="0"/>
          </c:dLbls>
          <c:cat>
            <c:strRef>
              <c:f>Tabelle1!$A$383:$A$397</c:f>
              <c:strCache>
                <c:ptCount val="15"/>
                <c:pt idx="0">
                  <c:v>Bild.de</c:v>
                </c:pt>
                <c:pt idx="1">
                  <c:v>SPIEGEL ONLINE</c:v>
                </c:pt>
                <c:pt idx="2">
                  <c:v>n-tv</c:v>
                </c:pt>
                <c:pt idx="3">
                  <c:v>Welt Online</c:v>
                </c:pt>
                <c:pt idx="4">
                  <c:v>Focus Online</c:v>
                </c:pt>
                <c:pt idx="5">
                  <c:v>Sueddeutsche.de</c:v>
                </c:pt>
                <c:pt idx="6">
                  <c:v>FAZ.NET</c:v>
                </c:pt>
                <c:pt idx="7">
                  <c:v>Stern.de</c:v>
                </c:pt>
                <c:pt idx="8">
                  <c:v>ZEIT Online</c:v>
                </c:pt>
                <c:pt idx="9">
                  <c:v>taz.de</c:v>
                </c:pt>
                <c:pt idx="10">
                  <c:v>ARD.de bzw. DasErste.de</c:v>
                </c:pt>
                <c:pt idx="11">
                  <c:v>ZDF.de</c:v>
                </c:pt>
                <c:pt idx="12">
                  <c:v>RTL</c:v>
                </c:pt>
                <c:pt idx="13">
                  <c:v>SAT.1</c:v>
                </c:pt>
                <c:pt idx="14">
                  <c:v>N24.de</c:v>
                </c:pt>
              </c:strCache>
            </c:strRef>
          </c:cat>
          <c:val>
            <c:numRef>
              <c:f>Tabelle1!$B$383:$B$397</c:f>
              <c:numCache>
                <c:formatCode>0</c:formatCode>
                <c:ptCount val="15"/>
                <c:pt idx="0">
                  <c:v>20.62</c:v>
                </c:pt>
                <c:pt idx="1">
                  <c:v>26.780000000000005</c:v>
                </c:pt>
                <c:pt idx="2">
                  <c:v>14.59</c:v>
                </c:pt>
                <c:pt idx="3">
                  <c:v>6.18</c:v>
                </c:pt>
                <c:pt idx="4">
                  <c:v>12.41</c:v>
                </c:pt>
                <c:pt idx="5">
                  <c:v>7.48</c:v>
                </c:pt>
                <c:pt idx="6">
                  <c:v>6.06</c:v>
                </c:pt>
                <c:pt idx="7">
                  <c:v>6.03</c:v>
                </c:pt>
                <c:pt idx="8">
                  <c:v>7.93</c:v>
                </c:pt>
                <c:pt idx="9">
                  <c:v>4.82</c:v>
                </c:pt>
                <c:pt idx="10">
                  <c:v>8.6999999999999993</c:v>
                </c:pt>
                <c:pt idx="11">
                  <c:v>7.44</c:v>
                </c:pt>
                <c:pt idx="12">
                  <c:v>4.83</c:v>
                </c:pt>
                <c:pt idx="13">
                  <c:v>2.2000000000000002</c:v>
                </c:pt>
                <c:pt idx="14">
                  <c:v>12.7</c:v>
                </c:pt>
              </c:numCache>
            </c:numRef>
          </c:val>
        </c:ser>
        <c:ser>
          <c:idx val="1"/>
          <c:order val="1"/>
          <c:tx>
            <c:strRef>
              <c:f>Tabelle1!$C$382</c:f>
              <c:strCache>
                <c:ptCount val="1"/>
                <c:pt idx="0">
                  <c:v>PC/Laptop (n=612)</c:v>
                </c:pt>
              </c:strCache>
            </c:strRef>
          </c:tx>
          <c:invertIfNegative val="0"/>
          <c:dLbls>
            <c:txPr>
              <a:bodyPr/>
              <a:lstStyle/>
              <a:p>
                <a:pPr>
                  <a:defRPr sz="1600"/>
                </a:pPr>
                <a:endParaRPr lang="de-DE"/>
              </a:p>
            </c:txPr>
            <c:showLegendKey val="0"/>
            <c:showVal val="1"/>
            <c:showCatName val="0"/>
            <c:showSerName val="0"/>
            <c:showPercent val="0"/>
            <c:showBubbleSize val="0"/>
            <c:showLeaderLines val="0"/>
          </c:dLbls>
          <c:cat>
            <c:strRef>
              <c:f>Tabelle1!$A$383:$A$397</c:f>
              <c:strCache>
                <c:ptCount val="15"/>
                <c:pt idx="0">
                  <c:v>Bild.de</c:v>
                </c:pt>
                <c:pt idx="1">
                  <c:v>SPIEGEL ONLINE</c:v>
                </c:pt>
                <c:pt idx="2">
                  <c:v>n-tv</c:v>
                </c:pt>
                <c:pt idx="3">
                  <c:v>Welt Online</c:v>
                </c:pt>
                <c:pt idx="4">
                  <c:v>Focus Online</c:v>
                </c:pt>
                <c:pt idx="5">
                  <c:v>Sueddeutsche.de</c:v>
                </c:pt>
                <c:pt idx="6">
                  <c:v>FAZ.NET</c:v>
                </c:pt>
                <c:pt idx="7">
                  <c:v>Stern.de</c:v>
                </c:pt>
                <c:pt idx="8">
                  <c:v>ZEIT Online</c:v>
                </c:pt>
                <c:pt idx="9">
                  <c:v>taz.de</c:v>
                </c:pt>
                <c:pt idx="10">
                  <c:v>ARD.de bzw. DasErste.de</c:v>
                </c:pt>
                <c:pt idx="11">
                  <c:v>ZDF.de</c:v>
                </c:pt>
                <c:pt idx="12">
                  <c:v>RTL</c:v>
                </c:pt>
                <c:pt idx="13">
                  <c:v>SAT.1</c:v>
                </c:pt>
                <c:pt idx="14">
                  <c:v>N24.de</c:v>
                </c:pt>
              </c:strCache>
            </c:strRef>
          </c:cat>
          <c:val>
            <c:numRef>
              <c:f>Tabelle1!$C$383:$C$397</c:f>
              <c:numCache>
                <c:formatCode>0</c:formatCode>
                <c:ptCount val="15"/>
                <c:pt idx="0">
                  <c:v>20.67</c:v>
                </c:pt>
                <c:pt idx="1">
                  <c:v>22.17</c:v>
                </c:pt>
                <c:pt idx="2">
                  <c:v>10.76</c:v>
                </c:pt>
                <c:pt idx="3">
                  <c:v>9.9700000000000006</c:v>
                </c:pt>
                <c:pt idx="4">
                  <c:v>13.019999999999998</c:v>
                </c:pt>
                <c:pt idx="5">
                  <c:v>8.2899999999999991</c:v>
                </c:pt>
                <c:pt idx="6">
                  <c:v>5.19</c:v>
                </c:pt>
                <c:pt idx="7">
                  <c:v>6.8600000000000012</c:v>
                </c:pt>
                <c:pt idx="8">
                  <c:v>7.9699999999999989</c:v>
                </c:pt>
                <c:pt idx="9">
                  <c:v>3.12</c:v>
                </c:pt>
                <c:pt idx="10">
                  <c:v>8.7100000000000009</c:v>
                </c:pt>
                <c:pt idx="11">
                  <c:v>10.130000000000001</c:v>
                </c:pt>
                <c:pt idx="12">
                  <c:v>4.54</c:v>
                </c:pt>
                <c:pt idx="13">
                  <c:v>1.27</c:v>
                </c:pt>
                <c:pt idx="14">
                  <c:v>11.76</c:v>
                </c:pt>
              </c:numCache>
            </c:numRef>
          </c:val>
        </c:ser>
        <c:ser>
          <c:idx val="2"/>
          <c:order val="2"/>
          <c:tx>
            <c:strRef>
              <c:f>Tabelle1!$D$382</c:f>
              <c:strCache>
                <c:ptCount val="1"/>
                <c:pt idx="0">
                  <c:v>Tablet (n=105)</c:v>
                </c:pt>
              </c:strCache>
            </c:strRef>
          </c:tx>
          <c:invertIfNegative val="0"/>
          <c:dLbls>
            <c:txPr>
              <a:bodyPr/>
              <a:lstStyle/>
              <a:p>
                <a:pPr>
                  <a:defRPr sz="1600"/>
                </a:pPr>
                <a:endParaRPr lang="de-DE"/>
              </a:p>
            </c:txPr>
            <c:showLegendKey val="0"/>
            <c:showVal val="1"/>
            <c:showCatName val="0"/>
            <c:showSerName val="0"/>
            <c:showPercent val="0"/>
            <c:showBubbleSize val="0"/>
            <c:showLeaderLines val="0"/>
          </c:dLbls>
          <c:cat>
            <c:strRef>
              <c:f>Tabelle1!$A$383:$A$397</c:f>
              <c:strCache>
                <c:ptCount val="15"/>
                <c:pt idx="0">
                  <c:v>Bild.de</c:v>
                </c:pt>
                <c:pt idx="1">
                  <c:v>SPIEGEL ONLINE</c:v>
                </c:pt>
                <c:pt idx="2">
                  <c:v>n-tv</c:v>
                </c:pt>
                <c:pt idx="3">
                  <c:v>Welt Online</c:v>
                </c:pt>
                <c:pt idx="4">
                  <c:v>Focus Online</c:v>
                </c:pt>
                <c:pt idx="5">
                  <c:v>Sueddeutsche.de</c:v>
                </c:pt>
                <c:pt idx="6">
                  <c:v>FAZ.NET</c:v>
                </c:pt>
                <c:pt idx="7">
                  <c:v>Stern.de</c:v>
                </c:pt>
                <c:pt idx="8">
                  <c:v>ZEIT Online</c:v>
                </c:pt>
                <c:pt idx="9">
                  <c:v>taz.de</c:v>
                </c:pt>
                <c:pt idx="10">
                  <c:v>ARD.de bzw. DasErste.de</c:v>
                </c:pt>
                <c:pt idx="11">
                  <c:v>ZDF.de</c:v>
                </c:pt>
                <c:pt idx="12">
                  <c:v>RTL</c:v>
                </c:pt>
                <c:pt idx="13">
                  <c:v>SAT.1</c:v>
                </c:pt>
                <c:pt idx="14">
                  <c:v>N24.de</c:v>
                </c:pt>
              </c:strCache>
            </c:strRef>
          </c:cat>
          <c:val>
            <c:numRef>
              <c:f>Tabelle1!$D$383:$D$397</c:f>
              <c:numCache>
                <c:formatCode>0</c:formatCode>
                <c:ptCount val="15"/>
                <c:pt idx="0">
                  <c:v>15.9</c:v>
                </c:pt>
                <c:pt idx="1">
                  <c:v>21.81</c:v>
                </c:pt>
                <c:pt idx="2">
                  <c:v>14.84</c:v>
                </c:pt>
                <c:pt idx="3">
                  <c:v>6.19</c:v>
                </c:pt>
                <c:pt idx="4">
                  <c:v>16.23</c:v>
                </c:pt>
                <c:pt idx="5">
                  <c:v>9.25</c:v>
                </c:pt>
                <c:pt idx="6">
                  <c:v>7.4700000000000006</c:v>
                </c:pt>
                <c:pt idx="7">
                  <c:v>9.31</c:v>
                </c:pt>
                <c:pt idx="8">
                  <c:v>10.44</c:v>
                </c:pt>
                <c:pt idx="9">
                  <c:v>0.93</c:v>
                </c:pt>
                <c:pt idx="10">
                  <c:v>14.46</c:v>
                </c:pt>
                <c:pt idx="11">
                  <c:v>11.52</c:v>
                </c:pt>
                <c:pt idx="12">
                  <c:v>3.09</c:v>
                </c:pt>
                <c:pt idx="13">
                  <c:v>3.1</c:v>
                </c:pt>
                <c:pt idx="14">
                  <c:v>17.989999999999998</c:v>
                </c:pt>
              </c:numCache>
            </c:numRef>
          </c:val>
        </c:ser>
        <c:dLbls>
          <c:showLegendKey val="0"/>
          <c:showVal val="1"/>
          <c:showCatName val="0"/>
          <c:showSerName val="0"/>
          <c:showPercent val="0"/>
          <c:showBubbleSize val="0"/>
        </c:dLbls>
        <c:gapWidth val="150"/>
        <c:overlap val="-25"/>
        <c:axId val="194743808"/>
        <c:axId val="160570688"/>
      </c:barChart>
      <c:catAx>
        <c:axId val="194743808"/>
        <c:scaling>
          <c:orientation val="maxMin"/>
        </c:scaling>
        <c:delete val="0"/>
        <c:axPos val="l"/>
        <c:majorTickMark val="none"/>
        <c:minorTickMark val="none"/>
        <c:tickLblPos val="nextTo"/>
        <c:txPr>
          <a:bodyPr/>
          <a:lstStyle/>
          <a:p>
            <a:pPr>
              <a:defRPr sz="1800"/>
            </a:pPr>
            <a:endParaRPr lang="de-DE"/>
          </a:p>
        </c:txPr>
        <c:crossAx val="160570688"/>
        <c:crosses val="autoZero"/>
        <c:auto val="1"/>
        <c:lblAlgn val="ctr"/>
        <c:lblOffset val="100"/>
        <c:noMultiLvlLbl val="0"/>
      </c:catAx>
      <c:valAx>
        <c:axId val="160570688"/>
        <c:scaling>
          <c:orientation val="minMax"/>
        </c:scaling>
        <c:delete val="1"/>
        <c:axPos val="t"/>
        <c:numFmt formatCode="0" sourceLinked="1"/>
        <c:majorTickMark val="out"/>
        <c:minorTickMark val="none"/>
        <c:tickLblPos val="nextTo"/>
        <c:crossAx val="194743808"/>
        <c:crosses val="autoZero"/>
        <c:crossBetween val="between"/>
      </c:valAx>
    </c:plotArea>
    <c:legend>
      <c:legendPos val="b"/>
      <c:overlay val="0"/>
      <c:txPr>
        <a:bodyPr/>
        <a:lstStyle/>
        <a:p>
          <a:pPr>
            <a:defRPr sz="1800"/>
          </a:pPr>
          <a:endParaRPr lang="de-DE"/>
        </a:p>
      </c:txPr>
    </c:legend>
    <c:plotVisOnly val="1"/>
    <c:dispBlanksAs val="gap"/>
    <c:showDLblsOverMax val="0"/>
  </c:chart>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sz="2400" b="0"/>
            </a:pPr>
            <a:r>
              <a:rPr lang="de-DE" sz="2400" b="0" dirty="0" smtClean="0">
                <a:effectLst/>
              </a:rPr>
              <a:t>„Ich tendiere dazu, auf Nachrichten der Webseiten zurückzugreifen, die ich kenne und denen ich vertraue.“</a:t>
            </a:r>
          </a:p>
        </c:rich>
      </c:tx>
      <c:overlay val="0"/>
    </c:title>
    <c:autoTitleDeleted val="0"/>
    <c:plotArea>
      <c:layout/>
      <c:barChart>
        <c:barDir val="col"/>
        <c:grouping val="clustered"/>
        <c:varyColors val="0"/>
        <c:ser>
          <c:idx val="0"/>
          <c:order val="0"/>
          <c:tx>
            <c:strRef>
              <c:f>Tabelle1!$B$1</c:f>
              <c:strCache>
                <c:ptCount val="1"/>
                <c:pt idx="0">
                  <c:v>Political interest</c:v>
                </c:pt>
              </c:strCache>
            </c:strRef>
          </c:tx>
          <c:spPr>
            <a:solidFill>
              <a:srgbClr val="FF7310"/>
            </a:solidFill>
          </c:spPr>
          <c:invertIfNegative val="0"/>
          <c:dLbls>
            <c:showLegendKey val="0"/>
            <c:showVal val="1"/>
            <c:showCatName val="0"/>
            <c:showSerName val="0"/>
            <c:showPercent val="0"/>
            <c:showBubbleSize val="0"/>
            <c:showLeaderLines val="0"/>
          </c:dLbls>
          <c:cat>
            <c:strRef>
              <c:f>Tabelle1!$A$2:$A$6</c:f>
              <c:strCache>
                <c:ptCount val="5"/>
                <c:pt idx="0">
                  <c:v>Ich stimme voll und ganz zu</c:v>
                </c:pt>
                <c:pt idx="1">
                  <c:v>Ich stimme eher zu</c:v>
                </c:pt>
                <c:pt idx="2">
                  <c:v>Weder noch</c:v>
                </c:pt>
                <c:pt idx="3">
                  <c:v>Ich stimme eher nicht zu</c:v>
                </c:pt>
                <c:pt idx="4">
                  <c:v>Ich stimme überhaupt nicht zu</c:v>
                </c:pt>
              </c:strCache>
            </c:strRef>
          </c:cat>
          <c:val>
            <c:numRef>
              <c:f>Tabelle1!$B$2:$B$6</c:f>
              <c:numCache>
                <c:formatCode>0%</c:formatCode>
                <c:ptCount val="5"/>
                <c:pt idx="0">
                  <c:v>0.27</c:v>
                </c:pt>
                <c:pt idx="1">
                  <c:v>0.49</c:v>
                </c:pt>
                <c:pt idx="2">
                  <c:v>0.17</c:v>
                </c:pt>
                <c:pt idx="3">
                  <c:v>0.03</c:v>
                </c:pt>
                <c:pt idx="4">
                  <c:v>0.04</c:v>
                </c:pt>
              </c:numCache>
            </c:numRef>
          </c:val>
        </c:ser>
        <c:dLbls>
          <c:showLegendKey val="0"/>
          <c:showVal val="0"/>
          <c:showCatName val="0"/>
          <c:showSerName val="0"/>
          <c:showPercent val="0"/>
          <c:showBubbleSize val="0"/>
        </c:dLbls>
        <c:gapWidth val="150"/>
        <c:axId val="195814912"/>
        <c:axId val="160568960"/>
      </c:barChart>
      <c:catAx>
        <c:axId val="195814912"/>
        <c:scaling>
          <c:orientation val="minMax"/>
        </c:scaling>
        <c:delete val="0"/>
        <c:axPos val="b"/>
        <c:numFmt formatCode="General" sourceLinked="1"/>
        <c:majorTickMark val="out"/>
        <c:minorTickMark val="none"/>
        <c:tickLblPos val="nextTo"/>
        <c:crossAx val="160568960"/>
        <c:crosses val="autoZero"/>
        <c:auto val="1"/>
        <c:lblAlgn val="ctr"/>
        <c:lblOffset val="100"/>
        <c:noMultiLvlLbl val="0"/>
      </c:catAx>
      <c:valAx>
        <c:axId val="160568960"/>
        <c:scaling>
          <c:orientation val="minMax"/>
        </c:scaling>
        <c:delete val="0"/>
        <c:axPos val="l"/>
        <c:majorGridlines/>
        <c:numFmt formatCode="0%" sourceLinked="1"/>
        <c:majorTickMark val="out"/>
        <c:minorTickMark val="none"/>
        <c:tickLblPos val="nextTo"/>
        <c:crossAx val="195814912"/>
        <c:crosses val="autoZero"/>
        <c:crossBetween val="between"/>
      </c:valAx>
    </c:plotArea>
    <c:plotVisOnly val="1"/>
    <c:dispBlanksAs val="gap"/>
    <c:showDLblsOverMax val="0"/>
  </c:chart>
  <c:txPr>
    <a:bodyPr/>
    <a:lstStyle/>
    <a:p>
      <a:pPr>
        <a:defRPr sz="1800"/>
      </a:pPr>
      <a:endParaRPr lang="de-DE"/>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sz="2400" b="0"/>
            </a:pPr>
            <a:r>
              <a:rPr lang="de-DE" sz="2400" b="0" dirty="0" smtClean="0">
                <a:effectLst/>
              </a:rPr>
              <a:t>„Ich merke nicht wirklich, welche Webseite ich verwende. Ich sehe mir die Nachrichten an, die mich interessieren.“</a:t>
            </a:r>
          </a:p>
        </c:rich>
      </c:tx>
      <c:overlay val="0"/>
    </c:title>
    <c:autoTitleDeleted val="0"/>
    <c:plotArea>
      <c:layout/>
      <c:barChart>
        <c:barDir val="col"/>
        <c:grouping val="clustered"/>
        <c:varyColors val="0"/>
        <c:ser>
          <c:idx val="0"/>
          <c:order val="0"/>
          <c:tx>
            <c:strRef>
              <c:f>Tabelle1!$B$1</c:f>
              <c:strCache>
                <c:ptCount val="1"/>
                <c:pt idx="0">
                  <c:v>Political interest</c:v>
                </c:pt>
              </c:strCache>
            </c:strRef>
          </c:tx>
          <c:spPr>
            <a:solidFill>
              <a:srgbClr val="FF7310"/>
            </a:solidFill>
          </c:spPr>
          <c:invertIfNegative val="0"/>
          <c:dLbls>
            <c:showLegendKey val="0"/>
            <c:showVal val="1"/>
            <c:showCatName val="0"/>
            <c:showSerName val="0"/>
            <c:showPercent val="0"/>
            <c:showBubbleSize val="0"/>
            <c:showLeaderLines val="0"/>
          </c:dLbls>
          <c:cat>
            <c:strRef>
              <c:f>Tabelle1!$A$2:$A$6</c:f>
              <c:strCache>
                <c:ptCount val="5"/>
                <c:pt idx="0">
                  <c:v>Ich stimme voll und ganz zu</c:v>
                </c:pt>
                <c:pt idx="1">
                  <c:v>Ich stimme eher zu</c:v>
                </c:pt>
                <c:pt idx="2">
                  <c:v>Weder noch</c:v>
                </c:pt>
                <c:pt idx="3">
                  <c:v>Ich stimme eher nicht zu</c:v>
                </c:pt>
                <c:pt idx="4">
                  <c:v>Ich stimme überhaupt nicht zu</c:v>
                </c:pt>
              </c:strCache>
            </c:strRef>
          </c:cat>
          <c:val>
            <c:numRef>
              <c:f>Tabelle1!$B$2:$B$6</c:f>
              <c:numCache>
                <c:formatCode>0%</c:formatCode>
                <c:ptCount val="5"/>
                <c:pt idx="0">
                  <c:v>0.05</c:v>
                </c:pt>
                <c:pt idx="1">
                  <c:v>0.26</c:v>
                </c:pt>
                <c:pt idx="2">
                  <c:v>0.18</c:v>
                </c:pt>
                <c:pt idx="3">
                  <c:v>0.24</c:v>
                </c:pt>
                <c:pt idx="4">
                  <c:v>0.27</c:v>
                </c:pt>
              </c:numCache>
            </c:numRef>
          </c:val>
        </c:ser>
        <c:dLbls>
          <c:showLegendKey val="0"/>
          <c:showVal val="0"/>
          <c:showCatName val="0"/>
          <c:showSerName val="0"/>
          <c:showPercent val="0"/>
          <c:showBubbleSize val="0"/>
        </c:dLbls>
        <c:gapWidth val="150"/>
        <c:axId val="195326976"/>
        <c:axId val="193911552"/>
      </c:barChart>
      <c:catAx>
        <c:axId val="195326976"/>
        <c:scaling>
          <c:orientation val="minMax"/>
        </c:scaling>
        <c:delete val="0"/>
        <c:axPos val="b"/>
        <c:numFmt formatCode="General" sourceLinked="1"/>
        <c:majorTickMark val="out"/>
        <c:minorTickMark val="none"/>
        <c:tickLblPos val="nextTo"/>
        <c:crossAx val="193911552"/>
        <c:crosses val="autoZero"/>
        <c:auto val="1"/>
        <c:lblAlgn val="ctr"/>
        <c:lblOffset val="100"/>
        <c:noMultiLvlLbl val="0"/>
      </c:catAx>
      <c:valAx>
        <c:axId val="193911552"/>
        <c:scaling>
          <c:orientation val="minMax"/>
        </c:scaling>
        <c:delete val="0"/>
        <c:axPos val="l"/>
        <c:majorGridlines/>
        <c:numFmt formatCode="0%" sourceLinked="1"/>
        <c:majorTickMark val="out"/>
        <c:minorTickMark val="none"/>
        <c:tickLblPos val="nextTo"/>
        <c:crossAx val="195326976"/>
        <c:crosses val="autoZero"/>
        <c:crossBetween val="between"/>
      </c:valAx>
    </c:plotArea>
    <c:plotVisOnly val="1"/>
    <c:dispBlanksAs val="gap"/>
    <c:showDLblsOverMax val="0"/>
  </c:chart>
  <c:txPr>
    <a:bodyPr/>
    <a:lstStyle/>
    <a:p>
      <a:pPr>
        <a:defRPr sz="1800"/>
      </a:pPr>
      <a:endParaRPr lang="de-DE"/>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8"/>
    </mc:Choice>
    <mc:Fallback>
      <c:style val="8"/>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invertIfNegative val="0"/>
          <c:dLbls>
            <c:txPr>
              <a:bodyPr/>
              <a:lstStyle/>
              <a:p>
                <a:pPr>
                  <a:defRPr sz="1800"/>
                </a:pPr>
                <a:endParaRPr lang="de-DE"/>
              </a:p>
            </c:txPr>
            <c:showLegendKey val="0"/>
            <c:showVal val="1"/>
            <c:showCatName val="0"/>
            <c:showSerName val="0"/>
            <c:showPercent val="0"/>
            <c:showBubbleSize val="0"/>
            <c:showLeaderLines val="0"/>
          </c:dLbls>
          <c:cat>
            <c:strRef>
              <c:f>Tabelle1!$B$26:$B$37</c:f>
              <c:strCache>
                <c:ptCount val="12"/>
                <c:pt idx="0">
                  <c:v>Nachrichten über Deutschland</c:v>
                </c:pt>
                <c:pt idx="1">
                  <c:v>Internationale Nachrichten</c:v>
                </c:pt>
                <c:pt idx="2">
                  <c:v>Meine Region</c:v>
                </c:pt>
                <c:pt idx="3">
                  <c:v>Nationale Politik</c:v>
                </c:pt>
                <c:pt idx="4">
                  <c:v>Lokale Nachrichten</c:v>
                </c:pt>
                <c:pt idx="5">
                  <c:v>Wirtschaftsnachrichten</c:v>
                </c:pt>
                <c:pt idx="6">
                  <c:v>Wissenschaft und Technik</c:v>
                </c:pt>
                <c:pt idx="7">
                  <c:v>Sport</c:v>
                </c:pt>
                <c:pt idx="8">
                  <c:v>Gesundheits- und Bildungsbereich</c:v>
                </c:pt>
                <c:pt idx="9">
                  <c:v>Geschäfts- und Finanzwelt</c:v>
                </c:pt>
                <c:pt idx="10">
                  <c:v>Unterhaltung und Prominente</c:v>
                </c:pt>
                <c:pt idx="11">
                  <c:v>Kunst und Kultur</c:v>
                </c:pt>
              </c:strCache>
            </c:strRef>
          </c:cat>
          <c:val>
            <c:numRef>
              <c:f>Tabelle1!$D$26:$D$37</c:f>
              <c:numCache>
                <c:formatCode>0</c:formatCode>
                <c:ptCount val="12"/>
                <c:pt idx="0">
                  <c:v>69.62</c:v>
                </c:pt>
                <c:pt idx="1">
                  <c:v>67.14</c:v>
                </c:pt>
                <c:pt idx="2">
                  <c:v>52.53</c:v>
                </c:pt>
                <c:pt idx="3">
                  <c:v>50.139999999999993</c:v>
                </c:pt>
                <c:pt idx="4">
                  <c:v>47.39</c:v>
                </c:pt>
                <c:pt idx="5">
                  <c:v>30.760000000000005</c:v>
                </c:pt>
                <c:pt idx="6">
                  <c:v>29.18</c:v>
                </c:pt>
                <c:pt idx="7">
                  <c:v>27.889999999999997</c:v>
                </c:pt>
                <c:pt idx="8">
                  <c:v>27.41</c:v>
                </c:pt>
                <c:pt idx="9">
                  <c:v>17.75</c:v>
                </c:pt>
                <c:pt idx="10">
                  <c:v>17.559999999999999</c:v>
                </c:pt>
                <c:pt idx="11">
                  <c:v>7.580000000000001</c:v>
                </c:pt>
              </c:numCache>
            </c:numRef>
          </c:val>
        </c:ser>
        <c:dLbls>
          <c:showLegendKey val="0"/>
          <c:showVal val="1"/>
          <c:showCatName val="0"/>
          <c:showSerName val="0"/>
          <c:showPercent val="0"/>
          <c:showBubbleSize val="0"/>
        </c:dLbls>
        <c:gapWidth val="150"/>
        <c:axId val="78323712"/>
        <c:axId val="160620544"/>
      </c:barChart>
      <c:catAx>
        <c:axId val="78323712"/>
        <c:scaling>
          <c:orientation val="maxMin"/>
        </c:scaling>
        <c:delete val="0"/>
        <c:axPos val="l"/>
        <c:majorTickMark val="none"/>
        <c:minorTickMark val="none"/>
        <c:tickLblPos val="nextTo"/>
        <c:txPr>
          <a:bodyPr/>
          <a:lstStyle/>
          <a:p>
            <a:pPr>
              <a:defRPr sz="1800"/>
            </a:pPr>
            <a:endParaRPr lang="de-DE"/>
          </a:p>
        </c:txPr>
        <c:crossAx val="160620544"/>
        <c:crosses val="autoZero"/>
        <c:auto val="1"/>
        <c:lblAlgn val="ctr"/>
        <c:lblOffset val="100"/>
        <c:noMultiLvlLbl val="0"/>
      </c:catAx>
      <c:valAx>
        <c:axId val="160620544"/>
        <c:scaling>
          <c:orientation val="minMax"/>
        </c:scaling>
        <c:delete val="1"/>
        <c:axPos val="t"/>
        <c:numFmt formatCode="0" sourceLinked="1"/>
        <c:majorTickMark val="out"/>
        <c:minorTickMark val="none"/>
        <c:tickLblPos val="nextTo"/>
        <c:crossAx val="78323712"/>
        <c:crosses val="autoZero"/>
        <c:crossBetween val="between"/>
      </c:valAx>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8"/>
    </mc:Choice>
    <mc:Fallback>
      <c:style val="8"/>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invertIfNegative val="0"/>
          <c:dLbls>
            <c:txPr>
              <a:bodyPr/>
              <a:lstStyle/>
              <a:p>
                <a:pPr>
                  <a:defRPr sz="1800"/>
                </a:pPr>
                <a:endParaRPr lang="de-DE"/>
              </a:p>
            </c:txPr>
            <c:showLegendKey val="0"/>
            <c:showVal val="1"/>
            <c:showCatName val="0"/>
            <c:showSerName val="0"/>
            <c:showPercent val="0"/>
            <c:showBubbleSize val="0"/>
            <c:showLeaderLines val="0"/>
          </c:dLbls>
          <c:cat>
            <c:strRef>
              <c:f>Tabelle1!$B$43:$B$53</c:f>
              <c:strCache>
                <c:ptCount val="11"/>
                <c:pt idx="0">
                  <c:v>TV Nachrichten </c:v>
                </c:pt>
                <c:pt idx="1">
                  <c:v>Gedruckte Zeitungen</c:v>
                </c:pt>
                <c:pt idx="2">
                  <c:v>Radionachrichten</c:v>
                </c:pt>
                <c:pt idx="3">
                  <c:v>TV-Nachrichtensender</c:v>
                </c:pt>
                <c:pt idx="4">
                  <c:v>Zeitschriften/Magazine</c:v>
                </c:pt>
                <c:pt idx="5">
                  <c:v>Portale (Provider, Emailanbieter etc.)</c:v>
                </c:pt>
                <c:pt idx="6">
                  <c:v>Zeitungswebsiten</c:v>
                </c:pt>
                <c:pt idx="7">
                  <c:v>Webseiten von Nachrichtenmagazinen</c:v>
                </c:pt>
                <c:pt idx="8">
                  <c:v>Websiten von TV und Radio Sendern</c:v>
                </c:pt>
                <c:pt idx="9">
                  <c:v>Soziale Netzwerke</c:v>
                </c:pt>
                <c:pt idx="10">
                  <c:v>Blogs</c:v>
                </c:pt>
              </c:strCache>
            </c:strRef>
          </c:cat>
          <c:val>
            <c:numRef>
              <c:f>Tabelle1!$D$43:$D$53</c:f>
              <c:numCache>
                <c:formatCode>0</c:formatCode>
                <c:ptCount val="11"/>
                <c:pt idx="0">
                  <c:v>76.13</c:v>
                </c:pt>
                <c:pt idx="1">
                  <c:v>55.059999999999995</c:v>
                </c:pt>
                <c:pt idx="2">
                  <c:v>51.43</c:v>
                </c:pt>
                <c:pt idx="3">
                  <c:v>37.590000000000003</c:v>
                </c:pt>
                <c:pt idx="4">
                  <c:v>31.42</c:v>
                </c:pt>
                <c:pt idx="5">
                  <c:v>28.309999999999995</c:v>
                </c:pt>
                <c:pt idx="6">
                  <c:v>25.22</c:v>
                </c:pt>
                <c:pt idx="7">
                  <c:v>23.33</c:v>
                </c:pt>
                <c:pt idx="8">
                  <c:v>20.3</c:v>
                </c:pt>
                <c:pt idx="9">
                  <c:v>18.239999999999998</c:v>
                </c:pt>
                <c:pt idx="10">
                  <c:v>4.13</c:v>
                </c:pt>
              </c:numCache>
            </c:numRef>
          </c:val>
        </c:ser>
        <c:dLbls>
          <c:showLegendKey val="0"/>
          <c:showVal val="1"/>
          <c:showCatName val="0"/>
          <c:showSerName val="0"/>
          <c:showPercent val="0"/>
          <c:showBubbleSize val="0"/>
        </c:dLbls>
        <c:gapWidth val="150"/>
        <c:axId val="166929408"/>
        <c:axId val="160623424"/>
      </c:barChart>
      <c:catAx>
        <c:axId val="166929408"/>
        <c:scaling>
          <c:orientation val="maxMin"/>
        </c:scaling>
        <c:delete val="0"/>
        <c:axPos val="l"/>
        <c:majorTickMark val="none"/>
        <c:minorTickMark val="none"/>
        <c:tickLblPos val="nextTo"/>
        <c:txPr>
          <a:bodyPr/>
          <a:lstStyle/>
          <a:p>
            <a:pPr>
              <a:defRPr sz="1800"/>
            </a:pPr>
            <a:endParaRPr lang="de-DE"/>
          </a:p>
        </c:txPr>
        <c:crossAx val="160623424"/>
        <c:crosses val="autoZero"/>
        <c:auto val="1"/>
        <c:lblAlgn val="ctr"/>
        <c:lblOffset val="100"/>
        <c:noMultiLvlLbl val="0"/>
      </c:catAx>
      <c:valAx>
        <c:axId val="160623424"/>
        <c:scaling>
          <c:orientation val="minMax"/>
        </c:scaling>
        <c:delete val="1"/>
        <c:axPos val="t"/>
        <c:numFmt formatCode="0" sourceLinked="1"/>
        <c:majorTickMark val="out"/>
        <c:minorTickMark val="none"/>
        <c:tickLblPos val="nextTo"/>
        <c:crossAx val="166929408"/>
        <c:crosses val="autoZero"/>
        <c:crossBetween val="between"/>
      </c:valAx>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16"/>
    </mc:Choice>
    <mc:Fallback>
      <c:style val="16"/>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Tabelle1!$J$57</c:f>
              <c:strCache>
                <c:ptCount val="1"/>
                <c:pt idx="0">
                  <c:v>Fernsehen</c:v>
                </c:pt>
              </c:strCache>
            </c:strRef>
          </c:tx>
          <c:invertIfNegative val="0"/>
          <c:dLbls>
            <c:txPr>
              <a:bodyPr/>
              <a:lstStyle/>
              <a:p>
                <a:pPr>
                  <a:defRPr sz="1600"/>
                </a:pPr>
                <a:endParaRPr lang="de-DE"/>
              </a:p>
            </c:txPr>
            <c:showLegendKey val="0"/>
            <c:showVal val="1"/>
            <c:showCatName val="0"/>
            <c:showSerName val="0"/>
            <c:showPercent val="0"/>
            <c:showBubbleSize val="0"/>
            <c:showLeaderLines val="0"/>
          </c:dLbls>
          <c:cat>
            <c:strRef>
              <c:f>Tabelle1!$K$56:$Q$56</c:f>
              <c:strCache>
                <c:ptCount val="7"/>
                <c:pt idx="0">
                  <c:v>Gesamt</c:v>
                </c:pt>
                <c:pt idx="2">
                  <c:v>18 bis 24</c:v>
                </c:pt>
                <c:pt idx="3">
                  <c:v>25 bis 34</c:v>
                </c:pt>
                <c:pt idx="4">
                  <c:v>35 bis 44</c:v>
                </c:pt>
                <c:pt idx="5">
                  <c:v>45 bis 54</c:v>
                </c:pt>
                <c:pt idx="6">
                  <c:v>55 +</c:v>
                </c:pt>
              </c:strCache>
            </c:strRef>
          </c:cat>
          <c:val>
            <c:numRef>
              <c:f>Tabelle1!$K$57:$Q$57</c:f>
              <c:numCache>
                <c:formatCode>General</c:formatCode>
                <c:ptCount val="7"/>
                <c:pt idx="0" formatCode="0">
                  <c:v>82.02</c:v>
                </c:pt>
                <c:pt idx="2" formatCode="0">
                  <c:v>68.13</c:v>
                </c:pt>
                <c:pt idx="3" formatCode="0">
                  <c:v>71.92</c:v>
                </c:pt>
                <c:pt idx="4" formatCode="0">
                  <c:v>71.569999999999993</c:v>
                </c:pt>
                <c:pt idx="5" formatCode="0">
                  <c:v>91.77</c:v>
                </c:pt>
                <c:pt idx="6" formatCode="0">
                  <c:v>89.19</c:v>
                </c:pt>
              </c:numCache>
            </c:numRef>
          </c:val>
        </c:ser>
        <c:ser>
          <c:idx val="1"/>
          <c:order val="1"/>
          <c:tx>
            <c:strRef>
              <c:f>Tabelle1!$J$58</c:f>
              <c:strCache>
                <c:ptCount val="1"/>
                <c:pt idx="0">
                  <c:v>Radio</c:v>
                </c:pt>
              </c:strCache>
            </c:strRef>
          </c:tx>
          <c:invertIfNegative val="0"/>
          <c:dLbls>
            <c:txPr>
              <a:bodyPr/>
              <a:lstStyle/>
              <a:p>
                <a:pPr>
                  <a:defRPr sz="1600"/>
                </a:pPr>
                <a:endParaRPr lang="de-DE"/>
              </a:p>
            </c:txPr>
            <c:showLegendKey val="0"/>
            <c:showVal val="1"/>
            <c:showCatName val="0"/>
            <c:showSerName val="0"/>
            <c:showPercent val="0"/>
            <c:showBubbleSize val="0"/>
            <c:showLeaderLines val="0"/>
          </c:dLbls>
          <c:cat>
            <c:strRef>
              <c:f>Tabelle1!$K$56:$Q$56</c:f>
              <c:strCache>
                <c:ptCount val="7"/>
                <c:pt idx="0">
                  <c:v>Gesamt</c:v>
                </c:pt>
                <c:pt idx="2">
                  <c:v>18 bis 24</c:v>
                </c:pt>
                <c:pt idx="3">
                  <c:v>25 bis 34</c:v>
                </c:pt>
                <c:pt idx="4">
                  <c:v>35 bis 44</c:v>
                </c:pt>
                <c:pt idx="5">
                  <c:v>45 bis 54</c:v>
                </c:pt>
                <c:pt idx="6">
                  <c:v>55 +</c:v>
                </c:pt>
              </c:strCache>
            </c:strRef>
          </c:cat>
          <c:val>
            <c:numRef>
              <c:f>Tabelle1!$K$58:$Q$58</c:f>
              <c:numCache>
                <c:formatCode>General</c:formatCode>
                <c:ptCount val="7"/>
                <c:pt idx="0" formatCode="0">
                  <c:v>51.43</c:v>
                </c:pt>
                <c:pt idx="2" formatCode="0">
                  <c:v>40.18</c:v>
                </c:pt>
                <c:pt idx="3" formatCode="0">
                  <c:v>51.93</c:v>
                </c:pt>
                <c:pt idx="4" formatCode="0">
                  <c:v>44.6</c:v>
                </c:pt>
                <c:pt idx="5" formatCode="0">
                  <c:v>48.76</c:v>
                </c:pt>
                <c:pt idx="6" formatCode="0">
                  <c:v>58.47</c:v>
                </c:pt>
              </c:numCache>
            </c:numRef>
          </c:val>
        </c:ser>
        <c:ser>
          <c:idx val="2"/>
          <c:order val="2"/>
          <c:tx>
            <c:strRef>
              <c:f>Tabelle1!$J$59</c:f>
              <c:strCache>
                <c:ptCount val="1"/>
                <c:pt idx="0">
                  <c:v>Print</c:v>
                </c:pt>
              </c:strCache>
            </c:strRef>
          </c:tx>
          <c:invertIfNegative val="0"/>
          <c:dLbls>
            <c:txPr>
              <a:bodyPr/>
              <a:lstStyle/>
              <a:p>
                <a:pPr>
                  <a:defRPr sz="1600"/>
                </a:pPr>
                <a:endParaRPr lang="de-DE"/>
              </a:p>
            </c:txPr>
            <c:showLegendKey val="0"/>
            <c:showVal val="1"/>
            <c:showCatName val="0"/>
            <c:showSerName val="0"/>
            <c:showPercent val="0"/>
            <c:showBubbleSize val="0"/>
            <c:showLeaderLines val="0"/>
          </c:dLbls>
          <c:cat>
            <c:strRef>
              <c:f>Tabelle1!$K$56:$Q$56</c:f>
              <c:strCache>
                <c:ptCount val="7"/>
                <c:pt idx="0">
                  <c:v>Gesamt</c:v>
                </c:pt>
                <c:pt idx="2">
                  <c:v>18 bis 24</c:v>
                </c:pt>
                <c:pt idx="3">
                  <c:v>25 bis 34</c:v>
                </c:pt>
                <c:pt idx="4">
                  <c:v>35 bis 44</c:v>
                </c:pt>
                <c:pt idx="5">
                  <c:v>45 bis 54</c:v>
                </c:pt>
                <c:pt idx="6">
                  <c:v>55 +</c:v>
                </c:pt>
              </c:strCache>
            </c:strRef>
          </c:cat>
          <c:val>
            <c:numRef>
              <c:f>Tabelle1!$K$59:$Q$59</c:f>
              <c:numCache>
                <c:formatCode>General</c:formatCode>
                <c:ptCount val="7"/>
                <c:pt idx="0" formatCode="0">
                  <c:v>63.460000000000008</c:v>
                </c:pt>
                <c:pt idx="2" formatCode="0">
                  <c:v>52.790000000000006</c:v>
                </c:pt>
                <c:pt idx="3" formatCode="0">
                  <c:v>51.27</c:v>
                </c:pt>
                <c:pt idx="4" formatCode="0">
                  <c:v>54.65</c:v>
                </c:pt>
                <c:pt idx="5" formatCode="0">
                  <c:v>63.12</c:v>
                </c:pt>
                <c:pt idx="6" formatCode="0">
                  <c:v>74.64</c:v>
                </c:pt>
              </c:numCache>
            </c:numRef>
          </c:val>
        </c:ser>
        <c:ser>
          <c:idx val="3"/>
          <c:order val="3"/>
          <c:tx>
            <c:strRef>
              <c:f>Tabelle1!$J$60</c:f>
              <c:strCache>
                <c:ptCount val="1"/>
                <c:pt idx="0">
                  <c:v>Online</c:v>
                </c:pt>
              </c:strCache>
            </c:strRef>
          </c:tx>
          <c:invertIfNegative val="0"/>
          <c:dLbls>
            <c:txPr>
              <a:bodyPr/>
              <a:lstStyle/>
              <a:p>
                <a:pPr>
                  <a:defRPr sz="1600"/>
                </a:pPr>
                <a:endParaRPr lang="de-DE"/>
              </a:p>
            </c:txPr>
            <c:showLegendKey val="0"/>
            <c:showVal val="1"/>
            <c:showCatName val="0"/>
            <c:showSerName val="0"/>
            <c:showPercent val="0"/>
            <c:showBubbleSize val="0"/>
            <c:showLeaderLines val="0"/>
          </c:dLbls>
          <c:cat>
            <c:strRef>
              <c:f>Tabelle1!$K$56:$Q$56</c:f>
              <c:strCache>
                <c:ptCount val="7"/>
                <c:pt idx="0">
                  <c:v>Gesamt</c:v>
                </c:pt>
                <c:pt idx="2">
                  <c:v>18 bis 24</c:v>
                </c:pt>
                <c:pt idx="3">
                  <c:v>25 bis 34</c:v>
                </c:pt>
                <c:pt idx="4">
                  <c:v>35 bis 44</c:v>
                </c:pt>
                <c:pt idx="5">
                  <c:v>45 bis 54</c:v>
                </c:pt>
                <c:pt idx="6">
                  <c:v>55 +</c:v>
                </c:pt>
              </c:strCache>
            </c:strRef>
          </c:cat>
          <c:val>
            <c:numRef>
              <c:f>Tabelle1!$K$60:$Q$60</c:f>
              <c:numCache>
                <c:formatCode>General</c:formatCode>
                <c:ptCount val="7"/>
                <c:pt idx="0" formatCode="0">
                  <c:v>65.62</c:v>
                </c:pt>
                <c:pt idx="2" formatCode="0">
                  <c:v>77.37</c:v>
                </c:pt>
                <c:pt idx="3" formatCode="0">
                  <c:v>72.12</c:v>
                </c:pt>
                <c:pt idx="4" formatCode="0">
                  <c:v>68.05</c:v>
                </c:pt>
                <c:pt idx="5" formatCode="0">
                  <c:v>69.540000000000006</c:v>
                </c:pt>
                <c:pt idx="6" formatCode="0">
                  <c:v>57.36</c:v>
                </c:pt>
              </c:numCache>
            </c:numRef>
          </c:val>
        </c:ser>
        <c:ser>
          <c:idx val="4"/>
          <c:order val="4"/>
          <c:tx>
            <c:strRef>
              <c:f>Tabelle1!$J$61</c:f>
              <c:strCache>
                <c:ptCount val="1"/>
                <c:pt idx="0">
                  <c:v>Soziale Netzwerke</c:v>
                </c:pt>
              </c:strCache>
            </c:strRef>
          </c:tx>
          <c:invertIfNegative val="0"/>
          <c:dLbls>
            <c:txPr>
              <a:bodyPr/>
              <a:lstStyle/>
              <a:p>
                <a:pPr>
                  <a:defRPr sz="1600"/>
                </a:pPr>
                <a:endParaRPr lang="de-DE"/>
              </a:p>
            </c:txPr>
            <c:showLegendKey val="0"/>
            <c:showVal val="1"/>
            <c:showCatName val="0"/>
            <c:showSerName val="0"/>
            <c:showPercent val="0"/>
            <c:showBubbleSize val="0"/>
            <c:showLeaderLines val="0"/>
          </c:dLbls>
          <c:cat>
            <c:strRef>
              <c:f>Tabelle1!$K$56:$Q$56</c:f>
              <c:strCache>
                <c:ptCount val="7"/>
                <c:pt idx="0">
                  <c:v>Gesamt</c:v>
                </c:pt>
                <c:pt idx="2">
                  <c:v>18 bis 24</c:v>
                </c:pt>
                <c:pt idx="3">
                  <c:v>25 bis 34</c:v>
                </c:pt>
                <c:pt idx="4">
                  <c:v>35 bis 44</c:v>
                </c:pt>
                <c:pt idx="5">
                  <c:v>45 bis 54</c:v>
                </c:pt>
                <c:pt idx="6">
                  <c:v>55 +</c:v>
                </c:pt>
              </c:strCache>
            </c:strRef>
          </c:cat>
          <c:val>
            <c:numRef>
              <c:f>Tabelle1!$K$61:$Q$61</c:f>
              <c:numCache>
                <c:formatCode>General</c:formatCode>
                <c:ptCount val="7"/>
                <c:pt idx="0" formatCode="0">
                  <c:v>20.52</c:v>
                </c:pt>
                <c:pt idx="2" formatCode="0">
                  <c:v>36.380000000000003</c:v>
                </c:pt>
                <c:pt idx="3" formatCode="0">
                  <c:v>27.449999999999996</c:v>
                </c:pt>
                <c:pt idx="4" formatCode="0">
                  <c:v>20.43</c:v>
                </c:pt>
                <c:pt idx="5" formatCode="0">
                  <c:v>17.53</c:v>
                </c:pt>
                <c:pt idx="6" formatCode="0">
                  <c:v>15.49</c:v>
                </c:pt>
              </c:numCache>
            </c:numRef>
          </c:val>
        </c:ser>
        <c:dLbls>
          <c:showLegendKey val="0"/>
          <c:showVal val="1"/>
          <c:showCatName val="0"/>
          <c:showSerName val="0"/>
          <c:showPercent val="0"/>
          <c:showBubbleSize val="0"/>
        </c:dLbls>
        <c:gapWidth val="95"/>
        <c:axId val="166942208"/>
        <c:axId val="160625728"/>
      </c:barChart>
      <c:catAx>
        <c:axId val="166942208"/>
        <c:scaling>
          <c:orientation val="minMax"/>
        </c:scaling>
        <c:delete val="0"/>
        <c:axPos val="b"/>
        <c:majorTickMark val="none"/>
        <c:minorTickMark val="none"/>
        <c:tickLblPos val="nextTo"/>
        <c:crossAx val="160625728"/>
        <c:crosses val="autoZero"/>
        <c:auto val="1"/>
        <c:lblAlgn val="ctr"/>
        <c:lblOffset val="100"/>
        <c:noMultiLvlLbl val="0"/>
      </c:catAx>
      <c:valAx>
        <c:axId val="160625728"/>
        <c:scaling>
          <c:orientation val="minMax"/>
        </c:scaling>
        <c:delete val="1"/>
        <c:axPos val="l"/>
        <c:numFmt formatCode="0" sourceLinked="1"/>
        <c:majorTickMark val="out"/>
        <c:minorTickMark val="none"/>
        <c:tickLblPos val="nextTo"/>
        <c:crossAx val="166942208"/>
        <c:crosses val="autoZero"/>
        <c:crossBetween val="between"/>
      </c:valAx>
    </c:plotArea>
    <c:legend>
      <c:legendPos val="b"/>
      <c:overlay val="0"/>
    </c:legend>
    <c:plotVisOnly val="1"/>
    <c:dispBlanksAs val="gap"/>
    <c:showDLblsOverMax val="0"/>
  </c:chart>
  <c:txPr>
    <a:bodyPr/>
    <a:lstStyle/>
    <a:p>
      <a:pPr>
        <a:defRPr sz="1800"/>
      </a:pPr>
      <a:endParaRPr lang="de-DE"/>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16"/>
    </mc:Choice>
    <mc:Fallback>
      <c:style val="16"/>
    </mc:Fallback>
  </mc:AlternateContent>
  <c:clrMapOvr bg1="lt1" tx1="dk1" bg2="lt2" tx2="dk2" accent1="accent1" accent2="accent2" accent3="accent3" accent4="accent4" accent5="accent5" accent6="accent6" hlink="hlink" folHlink="folHlink"/>
  <c:chart>
    <c:autoTitleDeleted val="1"/>
    <c:plotArea>
      <c:layout/>
      <c:barChart>
        <c:barDir val="col"/>
        <c:grouping val="percentStacked"/>
        <c:varyColors val="0"/>
        <c:ser>
          <c:idx val="0"/>
          <c:order val="0"/>
          <c:tx>
            <c:strRef>
              <c:f>Tabelle1!$K$80</c:f>
              <c:strCache>
                <c:ptCount val="1"/>
                <c:pt idx="0">
                  <c:v>Fernsehen</c:v>
                </c:pt>
              </c:strCache>
            </c:strRef>
          </c:tx>
          <c:invertIfNegative val="0"/>
          <c:dLbls>
            <c:txPr>
              <a:bodyPr/>
              <a:lstStyle/>
              <a:p>
                <a:pPr>
                  <a:defRPr sz="1800"/>
                </a:pPr>
                <a:endParaRPr lang="de-DE"/>
              </a:p>
            </c:txPr>
            <c:showLegendKey val="0"/>
            <c:showVal val="1"/>
            <c:showCatName val="0"/>
            <c:showSerName val="0"/>
            <c:showPercent val="0"/>
            <c:showBubbleSize val="0"/>
            <c:showLeaderLines val="0"/>
          </c:dLbls>
          <c:cat>
            <c:strRef>
              <c:f>Tabelle1!$L$79:$R$79</c:f>
              <c:strCache>
                <c:ptCount val="7"/>
                <c:pt idx="0">
                  <c:v>Gesamt</c:v>
                </c:pt>
                <c:pt idx="2">
                  <c:v>18 to 24</c:v>
                </c:pt>
                <c:pt idx="3">
                  <c:v>25 to 34</c:v>
                </c:pt>
                <c:pt idx="4">
                  <c:v>35 to 44</c:v>
                </c:pt>
                <c:pt idx="5">
                  <c:v>45 to 54</c:v>
                </c:pt>
                <c:pt idx="6">
                  <c:v>55 +</c:v>
                </c:pt>
              </c:strCache>
            </c:strRef>
          </c:cat>
          <c:val>
            <c:numRef>
              <c:f>Tabelle1!$L$80:$R$80</c:f>
              <c:numCache>
                <c:formatCode>General</c:formatCode>
                <c:ptCount val="7"/>
                <c:pt idx="0" formatCode="0">
                  <c:v>42.63</c:v>
                </c:pt>
                <c:pt idx="2" formatCode="0">
                  <c:v>33.630000000000003</c:v>
                </c:pt>
                <c:pt idx="3" formatCode="0">
                  <c:v>30.91</c:v>
                </c:pt>
                <c:pt idx="4" formatCode="0">
                  <c:v>35.03</c:v>
                </c:pt>
                <c:pt idx="5" formatCode="0">
                  <c:v>49.25</c:v>
                </c:pt>
                <c:pt idx="6" formatCode="0">
                  <c:v>49.22</c:v>
                </c:pt>
              </c:numCache>
            </c:numRef>
          </c:val>
        </c:ser>
        <c:ser>
          <c:idx val="1"/>
          <c:order val="1"/>
          <c:tx>
            <c:strRef>
              <c:f>Tabelle1!$K$81</c:f>
              <c:strCache>
                <c:ptCount val="1"/>
                <c:pt idx="0">
                  <c:v>Radio</c:v>
                </c:pt>
              </c:strCache>
            </c:strRef>
          </c:tx>
          <c:invertIfNegative val="0"/>
          <c:dLbls>
            <c:txPr>
              <a:bodyPr/>
              <a:lstStyle/>
              <a:p>
                <a:pPr>
                  <a:defRPr sz="1800"/>
                </a:pPr>
                <a:endParaRPr lang="de-DE"/>
              </a:p>
            </c:txPr>
            <c:showLegendKey val="0"/>
            <c:showVal val="1"/>
            <c:showCatName val="0"/>
            <c:showSerName val="0"/>
            <c:showPercent val="0"/>
            <c:showBubbleSize val="0"/>
            <c:showLeaderLines val="0"/>
          </c:dLbls>
          <c:cat>
            <c:strRef>
              <c:f>Tabelle1!$L$79:$R$79</c:f>
              <c:strCache>
                <c:ptCount val="7"/>
                <c:pt idx="0">
                  <c:v>Gesamt</c:v>
                </c:pt>
                <c:pt idx="2">
                  <c:v>18 to 24</c:v>
                </c:pt>
                <c:pt idx="3">
                  <c:v>25 to 34</c:v>
                </c:pt>
                <c:pt idx="4">
                  <c:v>35 to 44</c:v>
                </c:pt>
                <c:pt idx="5">
                  <c:v>45 to 54</c:v>
                </c:pt>
                <c:pt idx="6">
                  <c:v>55 +</c:v>
                </c:pt>
              </c:strCache>
            </c:strRef>
          </c:cat>
          <c:val>
            <c:numRef>
              <c:f>Tabelle1!$L$81:$R$81</c:f>
              <c:numCache>
                <c:formatCode>General</c:formatCode>
                <c:ptCount val="7"/>
                <c:pt idx="0" formatCode="0">
                  <c:v>12.61</c:v>
                </c:pt>
                <c:pt idx="2" formatCode="0">
                  <c:v>12.950000000000001</c:v>
                </c:pt>
                <c:pt idx="3" formatCode="0">
                  <c:v>13.059999999999999</c:v>
                </c:pt>
                <c:pt idx="4" formatCode="0">
                  <c:v>11.84</c:v>
                </c:pt>
                <c:pt idx="5" formatCode="0">
                  <c:v>14.099999999999998</c:v>
                </c:pt>
                <c:pt idx="6" formatCode="0">
                  <c:v>12</c:v>
                </c:pt>
              </c:numCache>
            </c:numRef>
          </c:val>
        </c:ser>
        <c:ser>
          <c:idx val="2"/>
          <c:order val="2"/>
          <c:tx>
            <c:strRef>
              <c:f>Tabelle1!$K$82</c:f>
              <c:strCache>
                <c:ptCount val="1"/>
                <c:pt idx="0">
                  <c:v>Print</c:v>
                </c:pt>
              </c:strCache>
            </c:strRef>
          </c:tx>
          <c:invertIfNegative val="0"/>
          <c:dLbls>
            <c:txPr>
              <a:bodyPr/>
              <a:lstStyle/>
              <a:p>
                <a:pPr>
                  <a:defRPr sz="1800"/>
                </a:pPr>
                <a:endParaRPr lang="de-DE"/>
              </a:p>
            </c:txPr>
            <c:showLegendKey val="0"/>
            <c:showVal val="1"/>
            <c:showCatName val="0"/>
            <c:showSerName val="0"/>
            <c:showPercent val="0"/>
            <c:showBubbleSize val="0"/>
            <c:showLeaderLines val="0"/>
          </c:dLbls>
          <c:cat>
            <c:strRef>
              <c:f>Tabelle1!$L$79:$R$79</c:f>
              <c:strCache>
                <c:ptCount val="7"/>
                <c:pt idx="0">
                  <c:v>Gesamt</c:v>
                </c:pt>
                <c:pt idx="2">
                  <c:v>18 to 24</c:v>
                </c:pt>
                <c:pt idx="3">
                  <c:v>25 to 34</c:v>
                </c:pt>
                <c:pt idx="4">
                  <c:v>35 to 44</c:v>
                </c:pt>
                <c:pt idx="5">
                  <c:v>45 to 54</c:v>
                </c:pt>
                <c:pt idx="6">
                  <c:v>55 +</c:v>
                </c:pt>
              </c:strCache>
            </c:strRef>
          </c:cat>
          <c:val>
            <c:numRef>
              <c:f>Tabelle1!$L$82:$R$82</c:f>
              <c:numCache>
                <c:formatCode>General</c:formatCode>
                <c:ptCount val="7"/>
                <c:pt idx="0" formatCode="0">
                  <c:v>17.739999999999998</c:v>
                </c:pt>
                <c:pt idx="2" formatCode="0">
                  <c:v>11.22</c:v>
                </c:pt>
                <c:pt idx="3" formatCode="0">
                  <c:v>14.279999999999998</c:v>
                </c:pt>
                <c:pt idx="4" formatCode="0">
                  <c:v>16.34</c:v>
                </c:pt>
                <c:pt idx="5" formatCode="0">
                  <c:v>14.84</c:v>
                </c:pt>
                <c:pt idx="6" formatCode="0">
                  <c:v>22.61</c:v>
                </c:pt>
              </c:numCache>
            </c:numRef>
          </c:val>
        </c:ser>
        <c:ser>
          <c:idx val="3"/>
          <c:order val="3"/>
          <c:tx>
            <c:strRef>
              <c:f>Tabelle1!$K$83</c:f>
              <c:strCache>
                <c:ptCount val="1"/>
                <c:pt idx="0">
                  <c:v>Online</c:v>
                </c:pt>
              </c:strCache>
            </c:strRef>
          </c:tx>
          <c:invertIfNegative val="0"/>
          <c:dLbls>
            <c:txPr>
              <a:bodyPr/>
              <a:lstStyle/>
              <a:p>
                <a:pPr>
                  <a:defRPr sz="1800"/>
                </a:pPr>
                <a:endParaRPr lang="de-DE"/>
              </a:p>
            </c:txPr>
            <c:showLegendKey val="0"/>
            <c:showVal val="1"/>
            <c:showCatName val="0"/>
            <c:showSerName val="0"/>
            <c:showPercent val="0"/>
            <c:showBubbleSize val="0"/>
            <c:showLeaderLines val="0"/>
          </c:dLbls>
          <c:cat>
            <c:strRef>
              <c:f>Tabelle1!$L$79:$R$79</c:f>
              <c:strCache>
                <c:ptCount val="7"/>
                <c:pt idx="0">
                  <c:v>Gesamt</c:v>
                </c:pt>
                <c:pt idx="2">
                  <c:v>18 to 24</c:v>
                </c:pt>
                <c:pt idx="3">
                  <c:v>25 to 34</c:v>
                </c:pt>
                <c:pt idx="4">
                  <c:v>35 to 44</c:v>
                </c:pt>
                <c:pt idx="5">
                  <c:v>45 to 54</c:v>
                </c:pt>
                <c:pt idx="6">
                  <c:v>55 +</c:v>
                </c:pt>
              </c:strCache>
            </c:strRef>
          </c:cat>
          <c:val>
            <c:numRef>
              <c:f>Tabelle1!$L$83:$R$83</c:f>
              <c:numCache>
                <c:formatCode>General</c:formatCode>
                <c:ptCount val="7"/>
                <c:pt idx="0" formatCode="0">
                  <c:v>24.83</c:v>
                </c:pt>
                <c:pt idx="2" formatCode="0">
                  <c:v>41.24</c:v>
                </c:pt>
                <c:pt idx="3" formatCode="0">
                  <c:v>38.72</c:v>
                </c:pt>
                <c:pt idx="4" formatCode="0">
                  <c:v>32.29</c:v>
                </c:pt>
                <c:pt idx="5" formatCode="0">
                  <c:v>19.559999999999999</c:v>
                </c:pt>
                <c:pt idx="6" formatCode="0">
                  <c:v>15.02</c:v>
                </c:pt>
              </c:numCache>
            </c:numRef>
          </c:val>
        </c:ser>
        <c:ser>
          <c:idx val="4"/>
          <c:order val="4"/>
          <c:tx>
            <c:strRef>
              <c:f>Tabelle1!$K$84</c:f>
              <c:strCache>
                <c:ptCount val="1"/>
                <c:pt idx="0">
                  <c:v>Soziale Netzwerke</c:v>
                </c:pt>
              </c:strCache>
            </c:strRef>
          </c:tx>
          <c:invertIfNegative val="0"/>
          <c:dLbls>
            <c:txPr>
              <a:bodyPr/>
              <a:lstStyle/>
              <a:p>
                <a:pPr>
                  <a:defRPr sz="1800"/>
                </a:pPr>
                <a:endParaRPr lang="de-DE"/>
              </a:p>
            </c:txPr>
            <c:showLegendKey val="0"/>
            <c:showVal val="1"/>
            <c:showCatName val="0"/>
            <c:showSerName val="0"/>
            <c:showPercent val="0"/>
            <c:showBubbleSize val="0"/>
            <c:showLeaderLines val="0"/>
          </c:dLbls>
          <c:cat>
            <c:strRef>
              <c:f>Tabelle1!$L$79:$R$79</c:f>
              <c:strCache>
                <c:ptCount val="7"/>
                <c:pt idx="0">
                  <c:v>Gesamt</c:v>
                </c:pt>
                <c:pt idx="2">
                  <c:v>18 to 24</c:v>
                </c:pt>
                <c:pt idx="3">
                  <c:v>25 to 34</c:v>
                </c:pt>
                <c:pt idx="4">
                  <c:v>35 to 44</c:v>
                </c:pt>
                <c:pt idx="5">
                  <c:v>45 to 54</c:v>
                </c:pt>
                <c:pt idx="6">
                  <c:v>55 +</c:v>
                </c:pt>
              </c:strCache>
            </c:strRef>
          </c:cat>
          <c:val>
            <c:numRef>
              <c:f>Tabelle1!$L$84:$R$84</c:f>
              <c:numCache>
                <c:formatCode>General</c:formatCode>
                <c:ptCount val="7"/>
                <c:pt idx="0" formatCode="0">
                  <c:v>2.5299999999999998</c:v>
                </c:pt>
                <c:pt idx="2" formatCode="0">
                  <c:v>1.83</c:v>
                </c:pt>
                <c:pt idx="3" formatCode="0">
                  <c:v>4.7699999999999996</c:v>
                </c:pt>
                <c:pt idx="4" formatCode="0">
                  <c:v>4.78</c:v>
                </c:pt>
                <c:pt idx="5" formatCode="0">
                  <c:v>2.04</c:v>
                </c:pt>
                <c:pt idx="6" formatCode="0">
                  <c:v>1.1499999999999999</c:v>
                </c:pt>
              </c:numCache>
            </c:numRef>
          </c:val>
        </c:ser>
        <c:dLbls>
          <c:showLegendKey val="0"/>
          <c:showVal val="1"/>
          <c:showCatName val="0"/>
          <c:showSerName val="0"/>
          <c:showPercent val="0"/>
          <c:showBubbleSize val="0"/>
        </c:dLbls>
        <c:gapWidth val="95"/>
        <c:overlap val="100"/>
        <c:axId val="172896768"/>
        <c:axId val="160628032"/>
      </c:barChart>
      <c:catAx>
        <c:axId val="172896768"/>
        <c:scaling>
          <c:orientation val="minMax"/>
        </c:scaling>
        <c:delete val="0"/>
        <c:axPos val="b"/>
        <c:majorTickMark val="none"/>
        <c:minorTickMark val="none"/>
        <c:tickLblPos val="nextTo"/>
        <c:txPr>
          <a:bodyPr/>
          <a:lstStyle/>
          <a:p>
            <a:pPr>
              <a:defRPr sz="1800"/>
            </a:pPr>
            <a:endParaRPr lang="de-DE"/>
          </a:p>
        </c:txPr>
        <c:crossAx val="160628032"/>
        <c:crosses val="autoZero"/>
        <c:auto val="1"/>
        <c:lblAlgn val="ctr"/>
        <c:lblOffset val="100"/>
        <c:noMultiLvlLbl val="0"/>
      </c:catAx>
      <c:valAx>
        <c:axId val="160628032"/>
        <c:scaling>
          <c:orientation val="minMax"/>
        </c:scaling>
        <c:delete val="1"/>
        <c:axPos val="l"/>
        <c:numFmt formatCode="0%" sourceLinked="1"/>
        <c:majorTickMark val="out"/>
        <c:minorTickMark val="none"/>
        <c:tickLblPos val="nextTo"/>
        <c:crossAx val="172896768"/>
        <c:crosses val="autoZero"/>
        <c:crossBetween val="between"/>
      </c:valAx>
    </c:plotArea>
    <c:legend>
      <c:legendPos val="b"/>
      <c:overlay val="0"/>
      <c:txPr>
        <a:bodyPr/>
        <a:lstStyle/>
        <a:p>
          <a:pPr>
            <a:defRPr sz="1800"/>
          </a:pPr>
          <a:endParaRPr lang="de-DE"/>
        </a:p>
      </c:txPr>
    </c:legend>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8"/>
    </mc:Choice>
    <mc:Fallback>
      <c:style val="8"/>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FF7310"/>
            </a:solidFill>
          </c:spPr>
          <c:invertIfNegative val="0"/>
          <c:dLbls>
            <c:txPr>
              <a:bodyPr/>
              <a:lstStyle/>
              <a:p>
                <a:pPr>
                  <a:defRPr sz="1800"/>
                </a:pPr>
                <a:endParaRPr lang="de-DE"/>
              </a:p>
            </c:txPr>
            <c:showLegendKey val="0"/>
            <c:showVal val="1"/>
            <c:showCatName val="0"/>
            <c:showSerName val="0"/>
            <c:showPercent val="0"/>
            <c:showBubbleSize val="0"/>
            <c:showLeaderLines val="0"/>
          </c:dLbls>
          <c:cat>
            <c:strRef>
              <c:f>Tabelle1!$F$90:$F$101</c:f>
              <c:strCache>
                <c:ptCount val="12"/>
                <c:pt idx="0">
                  <c:v>Tagesschau</c:v>
                </c:pt>
                <c:pt idx="1">
                  <c:v>ZDF heute-journal</c:v>
                </c:pt>
                <c:pt idx="2">
                  <c:v>Regional- oder Lokalzeitung</c:v>
                </c:pt>
                <c:pt idx="3">
                  <c:v>RTL aktuell</c:v>
                </c:pt>
                <c:pt idx="4">
                  <c:v>ÖR Radionachrichten</c:v>
                </c:pt>
                <c:pt idx="5">
                  <c:v>Private Radionachrichten</c:v>
                </c:pt>
                <c:pt idx="6">
                  <c:v>Sat.1 Nachrichten</c:v>
                </c:pt>
                <c:pt idx="7">
                  <c:v>Bild / Bild am Sonntag</c:v>
                </c:pt>
                <c:pt idx="8">
                  <c:v>Der Spiegel</c:v>
                </c:pt>
                <c:pt idx="9">
                  <c:v>unabhängiger Stadtanzeiger</c:v>
                </c:pt>
                <c:pt idx="10">
                  <c:v>…</c:v>
                </c:pt>
                <c:pt idx="11">
                  <c:v>Keine von diesen</c:v>
                </c:pt>
              </c:strCache>
            </c:strRef>
          </c:cat>
          <c:val>
            <c:numRef>
              <c:f>Tabelle1!$G$90:$G$101</c:f>
              <c:numCache>
                <c:formatCode>0</c:formatCode>
                <c:ptCount val="12"/>
                <c:pt idx="0">
                  <c:v>55.15</c:v>
                </c:pt>
                <c:pt idx="1">
                  <c:v>45.36</c:v>
                </c:pt>
                <c:pt idx="2">
                  <c:v>37.17</c:v>
                </c:pt>
                <c:pt idx="3">
                  <c:v>31.75</c:v>
                </c:pt>
                <c:pt idx="4">
                  <c:v>29.42</c:v>
                </c:pt>
                <c:pt idx="5">
                  <c:v>22.58</c:v>
                </c:pt>
                <c:pt idx="6">
                  <c:v>20.100000000000001</c:v>
                </c:pt>
                <c:pt idx="7">
                  <c:v>12.37</c:v>
                </c:pt>
                <c:pt idx="8">
                  <c:v>11.91</c:v>
                </c:pt>
                <c:pt idx="9">
                  <c:v>10.75</c:v>
                </c:pt>
                <c:pt idx="11">
                  <c:v>3.7800000000000002</c:v>
                </c:pt>
              </c:numCache>
            </c:numRef>
          </c:val>
        </c:ser>
        <c:dLbls>
          <c:showLegendKey val="0"/>
          <c:showVal val="1"/>
          <c:showCatName val="0"/>
          <c:showSerName val="0"/>
          <c:showPercent val="0"/>
          <c:showBubbleSize val="0"/>
        </c:dLbls>
        <c:gapWidth val="150"/>
        <c:axId val="173007360"/>
        <c:axId val="160688384"/>
      </c:barChart>
      <c:catAx>
        <c:axId val="173007360"/>
        <c:scaling>
          <c:orientation val="maxMin"/>
        </c:scaling>
        <c:delete val="0"/>
        <c:axPos val="l"/>
        <c:majorTickMark val="none"/>
        <c:minorTickMark val="none"/>
        <c:tickLblPos val="nextTo"/>
        <c:txPr>
          <a:bodyPr/>
          <a:lstStyle/>
          <a:p>
            <a:pPr>
              <a:defRPr sz="1800"/>
            </a:pPr>
            <a:endParaRPr lang="de-DE"/>
          </a:p>
        </c:txPr>
        <c:crossAx val="160688384"/>
        <c:crosses val="autoZero"/>
        <c:auto val="1"/>
        <c:lblAlgn val="ctr"/>
        <c:lblOffset val="100"/>
        <c:noMultiLvlLbl val="0"/>
      </c:catAx>
      <c:valAx>
        <c:axId val="160688384"/>
        <c:scaling>
          <c:orientation val="minMax"/>
        </c:scaling>
        <c:delete val="1"/>
        <c:axPos val="t"/>
        <c:numFmt formatCode="0" sourceLinked="1"/>
        <c:majorTickMark val="out"/>
        <c:minorTickMark val="none"/>
        <c:tickLblPos val="nextTo"/>
        <c:crossAx val="173007360"/>
        <c:crosses val="autoZero"/>
        <c:crossBetween val="between"/>
      </c:valAx>
    </c:plotArea>
    <c:plotVisOnly val="1"/>
    <c:dispBlanksAs val="gap"/>
    <c:showDLblsOverMax val="0"/>
  </c:chart>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8"/>
    </mc:Choice>
    <mc:Fallback>
      <c:style val="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3844164773002094"/>
          <c:y val="3.7166561800383371E-2"/>
          <c:w val="0.6451176288451963"/>
          <c:h val="0.92566687639923328"/>
        </c:manualLayout>
      </c:layout>
      <c:barChart>
        <c:barDir val="bar"/>
        <c:grouping val="clustered"/>
        <c:varyColors val="0"/>
        <c:ser>
          <c:idx val="0"/>
          <c:order val="0"/>
          <c:spPr>
            <a:solidFill>
              <a:srgbClr val="FF7310"/>
            </a:solidFill>
          </c:spPr>
          <c:invertIfNegative val="0"/>
          <c:dLbls>
            <c:txPr>
              <a:bodyPr/>
              <a:lstStyle/>
              <a:p>
                <a:pPr>
                  <a:defRPr sz="1800"/>
                </a:pPr>
                <a:endParaRPr lang="de-DE"/>
              </a:p>
            </c:txPr>
            <c:showLegendKey val="0"/>
            <c:showVal val="1"/>
            <c:showCatName val="0"/>
            <c:showSerName val="0"/>
            <c:showPercent val="0"/>
            <c:showBubbleSize val="0"/>
            <c:showLeaderLines val="0"/>
          </c:dLbls>
          <c:cat>
            <c:strRef>
              <c:f>Tabelle1!$F$117:$F$128</c:f>
              <c:strCache>
                <c:ptCount val="12"/>
                <c:pt idx="0">
                  <c:v>Spiegel Online</c:v>
                </c:pt>
                <c:pt idx="1">
                  <c:v>Google News</c:v>
                </c:pt>
                <c:pt idx="2">
                  <c:v>Bild.de</c:v>
                </c:pt>
                <c:pt idx="3">
                  <c:v>N24.de</c:v>
                </c:pt>
                <c:pt idx="4">
                  <c:v>n-tv online</c:v>
                </c:pt>
                <c:pt idx="5">
                  <c:v>Focus Online</c:v>
                </c:pt>
                <c:pt idx="6">
                  <c:v>regionale Zeitung online </c:v>
                </c:pt>
                <c:pt idx="7">
                  <c:v>Zdf.de</c:v>
                </c:pt>
                <c:pt idx="8">
                  <c:v>Stern.de</c:v>
                </c:pt>
                <c:pt idx="9">
                  <c:v>Ard.de/Daserste.de</c:v>
                </c:pt>
                <c:pt idx="10">
                  <c:v>…</c:v>
                </c:pt>
                <c:pt idx="11">
                  <c:v>Keine von diesen</c:v>
                </c:pt>
              </c:strCache>
            </c:strRef>
          </c:cat>
          <c:val>
            <c:numRef>
              <c:f>Tabelle1!$G$117:$G$128</c:f>
              <c:numCache>
                <c:formatCode>0</c:formatCode>
                <c:ptCount val="12"/>
                <c:pt idx="0">
                  <c:v>17.489999999999998</c:v>
                </c:pt>
                <c:pt idx="1">
                  <c:v>15.68</c:v>
                </c:pt>
                <c:pt idx="2">
                  <c:v>15.28</c:v>
                </c:pt>
                <c:pt idx="3">
                  <c:v>13.780000000000001</c:v>
                </c:pt>
                <c:pt idx="4">
                  <c:v>12.43</c:v>
                </c:pt>
                <c:pt idx="5">
                  <c:v>10.93</c:v>
                </c:pt>
                <c:pt idx="6">
                  <c:v>9.65</c:v>
                </c:pt>
                <c:pt idx="7">
                  <c:v>8.9</c:v>
                </c:pt>
                <c:pt idx="8">
                  <c:v>7.4299999999999988</c:v>
                </c:pt>
                <c:pt idx="9">
                  <c:v>7.04</c:v>
                </c:pt>
                <c:pt idx="11">
                  <c:v>21.25</c:v>
                </c:pt>
              </c:numCache>
            </c:numRef>
          </c:val>
        </c:ser>
        <c:dLbls>
          <c:showLegendKey val="0"/>
          <c:showVal val="1"/>
          <c:showCatName val="0"/>
          <c:showSerName val="0"/>
          <c:showPercent val="0"/>
          <c:showBubbleSize val="0"/>
        </c:dLbls>
        <c:gapWidth val="150"/>
        <c:axId val="173292032"/>
        <c:axId val="160687808"/>
      </c:barChart>
      <c:catAx>
        <c:axId val="173292032"/>
        <c:scaling>
          <c:orientation val="maxMin"/>
        </c:scaling>
        <c:delete val="0"/>
        <c:axPos val="l"/>
        <c:majorTickMark val="none"/>
        <c:minorTickMark val="none"/>
        <c:tickLblPos val="nextTo"/>
        <c:txPr>
          <a:bodyPr/>
          <a:lstStyle/>
          <a:p>
            <a:pPr>
              <a:defRPr sz="1800"/>
            </a:pPr>
            <a:endParaRPr lang="de-DE"/>
          </a:p>
        </c:txPr>
        <c:crossAx val="160687808"/>
        <c:crosses val="autoZero"/>
        <c:auto val="1"/>
        <c:lblAlgn val="ctr"/>
        <c:lblOffset val="100"/>
        <c:noMultiLvlLbl val="0"/>
      </c:catAx>
      <c:valAx>
        <c:axId val="160687808"/>
        <c:scaling>
          <c:orientation val="minMax"/>
        </c:scaling>
        <c:delete val="1"/>
        <c:axPos val="t"/>
        <c:numFmt formatCode="0" sourceLinked="1"/>
        <c:majorTickMark val="out"/>
        <c:minorTickMark val="none"/>
        <c:tickLblPos val="nextTo"/>
        <c:crossAx val="173292032"/>
        <c:crosses val="autoZero"/>
        <c:crossBetween val="between"/>
      </c:valAx>
    </c:plotArea>
    <c:plotVisOnly val="1"/>
    <c:dispBlanksAs val="gap"/>
    <c:showDLblsOverMax val="0"/>
  </c:chart>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8"/>
    </mc:Choice>
    <mc:Fallback>
      <c:style val="8"/>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rgbClr val="FF9966"/>
            </a:solidFill>
            <a:effectLst>
              <a:softEdge rad="0"/>
            </a:effectLst>
          </c:spPr>
          <c:invertIfNegative val="0"/>
          <c:dLbls>
            <c:txPr>
              <a:bodyPr/>
              <a:lstStyle/>
              <a:p>
                <a:pPr>
                  <a:defRPr sz="1800"/>
                </a:pPr>
                <a:endParaRPr lang="de-DE"/>
              </a:p>
            </c:txPr>
            <c:showLegendKey val="0"/>
            <c:showVal val="1"/>
            <c:showCatName val="0"/>
            <c:showSerName val="0"/>
            <c:showPercent val="0"/>
            <c:showBubbleSize val="0"/>
            <c:showLeaderLines val="0"/>
          </c:dLbls>
          <c:val>
            <c:numRef>
              <c:f>Tabelle1!$F$148:$F$168</c:f>
              <c:numCache>
                <c:formatCode>###0</c:formatCode>
                <c:ptCount val="21"/>
                <c:pt idx="0">
                  <c:v>2.6813587066768503</c:v>
                </c:pt>
                <c:pt idx="1">
                  <c:v>5.5654298964542548</c:v>
                </c:pt>
                <c:pt idx="2">
                  <c:v>13.071292790864936</c:v>
                </c:pt>
                <c:pt idx="3">
                  <c:v>14.769371186214158</c:v>
                </c:pt>
                <c:pt idx="4">
                  <c:v>14.696343457622229</c:v>
                </c:pt>
                <c:pt idx="5">
                  <c:v>12.545200758870433</c:v>
                </c:pt>
                <c:pt idx="6">
                  <c:v>10.406424885668518</c:v>
                </c:pt>
                <c:pt idx="7">
                  <c:v>7.9310735359389595</c:v>
                </c:pt>
                <c:pt idx="8">
                  <c:v>4.8669836837635811</c:v>
                </c:pt>
                <c:pt idx="9">
                  <c:v>4.1810661918310164</c:v>
                </c:pt>
                <c:pt idx="10">
                  <c:v>3.3396962104455885</c:v>
                </c:pt>
                <c:pt idx="11">
                  <c:v>2.1225073165118751</c:v>
                </c:pt>
                <c:pt idx="12">
                  <c:v>1.0185380612975667</c:v>
                </c:pt>
                <c:pt idx="13">
                  <c:v>0.81500546351778036</c:v>
                </c:pt>
                <c:pt idx="14">
                  <c:v>0.38910146321422701</c:v>
                </c:pt>
                <c:pt idx="15">
                  <c:v>9.3301033018460711E-2</c:v>
                </c:pt>
                <c:pt idx="16">
                  <c:v>0.531401552957945</c:v>
                </c:pt>
                <c:pt idx="17">
                  <c:v>0.21489089570717215</c:v>
                </c:pt>
                <c:pt idx="18">
                  <c:v>9.361198678325465E-2</c:v>
                </c:pt>
                <c:pt idx="19">
                  <c:v>0.26555894330128677</c:v>
                </c:pt>
                <c:pt idx="20">
                  <c:v>0.10251494261301002</c:v>
                </c:pt>
              </c:numCache>
            </c:numRef>
          </c:val>
        </c:ser>
        <c:dLbls>
          <c:showLegendKey val="0"/>
          <c:showVal val="1"/>
          <c:showCatName val="0"/>
          <c:showSerName val="0"/>
          <c:showPercent val="0"/>
          <c:showBubbleSize val="0"/>
        </c:dLbls>
        <c:gapWidth val="3"/>
        <c:overlap val="-25"/>
        <c:axId val="173495296"/>
        <c:axId val="160687232"/>
      </c:barChart>
      <c:catAx>
        <c:axId val="173495296"/>
        <c:scaling>
          <c:orientation val="minMax"/>
        </c:scaling>
        <c:delete val="0"/>
        <c:axPos val="b"/>
        <c:numFmt formatCode="0" sourceLinked="1"/>
        <c:majorTickMark val="none"/>
        <c:minorTickMark val="none"/>
        <c:tickLblPos val="nextTo"/>
        <c:txPr>
          <a:bodyPr/>
          <a:lstStyle/>
          <a:p>
            <a:pPr>
              <a:defRPr sz="1800"/>
            </a:pPr>
            <a:endParaRPr lang="de-DE"/>
          </a:p>
        </c:txPr>
        <c:crossAx val="160687232"/>
        <c:crosses val="autoZero"/>
        <c:auto val="1"/>
        <c:lblAlgn val="ctr"/>
        <c:lblOffset val="100"/>
        <c:noMultiLvlLbl val="0"/>
      </c:catAx>
      <c:valAx>
        <c:axId val="160687232"/>
        <c:scaling>
          <c:orientation val="minMax"/>
        </c:scaling>
        <c:delete val="1"/>
        <c:axPos val="l"/>
        <c:numFmt formatCode="###0" sourceLinked="1"/>
        <c:majorTickMark val="out"/>
        <c:minorTickMark val="none"/>
        <c:tickLblPos val="nextTo"/>
        <c:crossAx val="173495296"/>
        <c:crosses val="autoZero"/>
        <c:crossBetween val="between"/>
      </c:valAx>
    </c:plotArea>
    <c:plotVisOnly val="1"/>
    <c:dispBlanksAs val="gap"/>
    <c:showDLblsOverMax val="0"/>
  </c:chart>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16"/>
    </mc:Choice>
    <mc:Fallback>
      <c:style val="16"/>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658036253668865E-2"/>
          <c:y val="3.4642688074211232E-2"/>
          <c:w val="0.96683927492662269"/>
          <c:h val="0.6314587897874645"/>
        </c:manualLayout>
      </c:layout>
      <c:barChart>
        <c:barDir val="col"/>
        <c:grouping val="percentStacked"/>
        <c:varyColors val="0"/>
        <c:ser>
          <c:idx val="3"/>
          <c:order val="0"/>
          <c:tx>
            <c:strRef>
              <c:f>Tabelle1!$B$294</c:f>
              <c:strCache>
                <c:ptCount val="1"/>
                <c:pt idx="0">
                  <c:v>Nein</c:v>
                </c:pt>
              </c:strCache>
            </c:strRef>
          </c:tx>
          <c:invertIfNegative val="0"/>
          <c:dLbls>
            <c:txPr>
              <a:bodyPr/>
              <a:lstStyle/>
              <a:p>
                <a:pPr>
                  <a:defRPr sz="1600"/>
                </a:pPr>
                <a:endParaRPr lang="de-DE"/>
              </a:p>
            </c:txPr>
            <c:showLegendKey val="0"/>
            <c:showVal val="1"/>
            <c:showCatName val="0"/>
            <c:showSerName val="0"/>
            <c:showPercent val="0"/>
            <c:showBubbleSize val="0"/>
            <c:showLeaderLines val="0"/>
          </c:dLbls>
          <c:cat>
            <c:strRef>
              <c:f>Tabelle1!$C$289:$I$289</c:f>
              <c:strCache>
                <c:ptCount val="7"/>
                <c:pt idx="0">
                  <c:v>Gesamt</c:v>
                </c:pt>
                <c:pt idx="2">
                  <c:v>18 to 24</c:v>
                </c:pt>
                <c:pt idx="3">
                  <c:v>25 to 34</c:v>
                </c:pt>
                <c:pt idx="4">
                  <c:v>35 to 44</c:v>
                </c:pt>
                <c:pt idx="5">
                  <c:v>45 to 54</c:v>
                </c:pt>
                <c:pt idx="6">
                  <c:v>55 +</c:v>
                </c:pt>
              </c:strCache>
            </c:strRef>
          </c:cat>
          <c:val>
            <c:numRef>
              <c:f>Tabelle1!$C$294:$I$294</c:f>
              <c:numCache>
                <c:formatCode>General</c:formatCode>
                <c:ptCount val="7"/>
                <c:pt idx="0" formatCode="0">
                  <c:v>42.9</c:v>
                </c:pt>
                <c:pt idx="2" formatCode="0">
                  <c:v>65.209999999999994</c:v>
                </c:pt>
                <c:pt idx="3" formatCode="0">
                  <c:v>52.14</c:v>
                </c:pt>
                <c:pt idx="4" formatCode="0">
                  <c:v>52.86</c:v>
                </c:pt>
                <c:pt idx="5" formatCode="0">
                  <c:v>47.38</c:v>
                </c:pt>
                <c:pt idx="6" formatCode="0">
                  <c:v>27.310000000000002</c:v>
                </c:pt>
              </c:numCache>
            </c:numRef>
          </c:val>
        </c:ser>
        <c:ser>
          <c:idx val="4"/>
          <c:order val="1"/>
          <c:tx>
            <c:strRef>
              <c:f>Tabelle1!$B$290</c:f>
              <c:strCache>
                <c:ptCount val="1"/>
                <c:pt idx="0">
                  <c:v>Ja, am Kiosk</c:v>
                </c:pt>
              </c:strCache>
            </c:strRef>
          </c:tx>
          <c:invertIfNegative val="0"/>
          <c:dLbls>
            <c:txPr>
              <a:bodyPr/>
              <a:lstStyle/>
              <a:p>
                <a:pPr>
                  <a:defRPr sz="1600"/>
                </a:pPr>
                <a:endParaRPr lang="de-DE"/>
              </a:p>
            </c:txPr>
            <c:showLegendKey val="0"/>
            <c:showVal val="1"/>
            <c:showCatName val="0"/>
            <c:showSerName val="0"/>
            <c:showPercent val="0"/>
            <c:showBubbleSize val="0"/>
            <c:showLeaderLines val="0"/>
          </c:dLbls>
          <c:cat>
            <c:strRef>
              <c:f>Tabelle1!$C$289:$I$289</c:f>
              <c:strCache>
                <c:ptCount val="7"/>
                <c:pt idx="0">
                  <c:v>Gesamt</c:v>
                </c:pt>
                <c:pt idx="2">
                  <c:v>18 to 24</c:v>
                </c:pt>
                <c:pt idx="3">
                  <c:v>25 to 34</c:v>
                </c:pt>
                <c:pt idx="4">
                  <c:v>35 to 44</c:v>
                </c:pt>
                <c:pt idx="5">
                  <c:v>45 to 54</c:v>
                </c:pt>
                <c:pt idx="6">
                  <c:v>55 +</c:v>
                </c:pt>
              </c:strCache>
            </c:strRef>
          </c:cat>
          <c:val>
            <c:numRef>
              <c:f>Tabelle1!$C$290:$I$290</c:f>
              <c:numCache>
                <c:formatCode>General</c:formatCode>
                <c:ptCount val="7"/>
                <c:pt idx="0" formatCode="0">
                  <c:v>21.57</c:v>
                </c:pt>
                <c:pt idx="2" formatCode="0">
                  <c:v>8.3000000000000007</c:v>
                </c:pt>
                <c:pt idx="3" formatCode="0">
                  <c:v>24.68</c:v>
                </c:pt>
                <c:pt idx="4" formatCode="0">
                  <c:v>17.55</c:v>
                </c:pt>
                <c:pt idx="5" formatCode="0">
                  <c:v>20.81</c:v>
                </c:pt>
                <c:pt idx="6" formatCode="0">
                  <c:v>26.009999999999998</c:v>
                </c:pt>
              </c:numCache>
            </c:numRef>
          </c:val>
        </c:ser>
        <c:ser>
          <c:idx val="0"/>
          <c:order val="2"/>
          <c:tx>
            <c:strRef>
              <c:f>Tabelle1!$B$291</c:f>
              <c:strCache>
                <c:ptCount val="1"/>
                <c:pt idx="0">
                  <c:v>Ja, im Abonnement</c:v>
                </c:pt>
              </c:strCache>
            </c:strRef>
          </c:tx>
          <c:invertIfNegative val="0"/>
          <c:dLbls>
            <c:txPr>
              <a:bodyPr/>
              <a:lstStyle/>
              <a:p>
                <a:pPr>
                  <a:defRPr sz="1600"/>
                </a:pPr>
                <a:endParaRPr lang="de-DE"/>
              </a:p>
            </c:txPr>
            <c:showLegendKey val="0"/>
            <c:showVal val="1"/>
            <c:showCatName val="0"/>
            <c:showSerName val="0"/>
            <c:showPercent val="0"/>
            <c:showBubbleSize val="0"/>
            <c:showLeaderLines val="0"/>
          </c:dLbls>
          <c:cat>
            <c:strRef>
              <c:f>Tabelle1!$C$289:$I$289</c:f>
              <c:strCache>
                <c:ptCount val="7"/>
                <c:pt idx="0">
                  <c:v>Gesamt</c:v>
                </c:pt>
                <c:pt idx="2">
                  <c:v>18 to 24</c:v>
                </c:pt>
                <c:pt idx="3">
                  <c:v>25 to 34</c:v>
                </c:pt>
                <c:pt idx="4">
                  <c:v>35 to 44</c:v>
                </c:pt>
                <c:pt idx="5">
                  <c:v>45 to 54</c:v>
                </c:pt>
                <c:pt idx="6">
                  <c:v>55 +</c:v>
                </c:pt>
              </c:strCache>
            </c:strRef>
          </c:cat>
          <c:val>
            <c:numRef>
              <c:f>Tabelle1!$C$291:$I$291</c:f>
              <c:numCache>
                <c:formatCode>General</c:formatCode>
                <c:ptCount val="7"/>
                <c:pt idx="0" formatCode="0">
                  <c:v>32.76</c:v>
                </c:pt>
                <c:pt idx="2" formatCode="0">
                  <c:v>18.53</c:v>
                </c:pt>
                <c:pt idx="3" formatCode="0">
                  <c:v>17.149999999999999</c:v>
                </c:pt>
                <c:pt idx="4" formatCode="0">
                  <c:v>22.26</c:v>
                </c:pt>
                <c:pt idx="5" formatCode="0">
                  <c:v>29.12</c:v>
                </c:pt>
                <c:pt idx="6" formatCode="0">
                  <c:v>48.39</c:v>
                </c:pt>
              </c:numCache>
            </c:numRef>
          </c:val>
        </c:ser>
        <c:ser>
          <c:idx val="1"/>
          <c:order val="3"/>
          <c:tx>
            <c:strRef>
              <c:f>Tabelle1!$B$292</c:f>
              <c:strCache>
                <c:ptCount val="1"/>
                <c:pt idx="0">
                  <c:v>Ja, gedruckt und digital</c:v>
                </c:pt>
              </c:strCache>
            </c:strRef>
          </c:tx>
          <c:invertIfNegative val="0"/>
          <c:dLbls>
            <c:txPr>
              <a:bodyPr/>
              <a:lstStyle/>
              <a:p>
                <a:pPr>
                  <a:defRPr sz="1600"/>
                </a:pPr>
                <a:endParaRPr lang="de-DE"/>
              </a:p>
            </c:txPr>
            <c:showLegendKey val="0"/>
            <c:showVal val="1"/>
            <c:showCatName val="0"/>
            <c:showSerName val="0"/>
            <c:showPercent val="0"/>
            <c:showBubbleSize val="0"/>
            <c:showLeaderLines val="0"/>
          </c:dLbls>
          <c:cat>
            <c:strRef>
              <c:f>Tabelle1!$C$289:$I$289</c:f>
              <c:strCache>
                <c:ptCount val="7"/>
                <c:pt idx="0">
                  <c:v>Gesamt</c:v>
                </c:pt>
                <c:pt idx="2">
                  <c:v>18 to 24</c:v>
                </c:pt>
                <c:pt idx="3">
                  <c:v>25 to 34</c:v>
                </c:pt>
                <c:pt idx="4">
                  <c:v>35 to 44</c:v>
                </c:pt>
                <c:pt idx="5">
                  <c:v>45 to 54</c:v>
                </c:pt>
                <c:pt idx="6">
                  <c:v>55 +</c:v>
                </c:pt>
              </c:strCache>
            </c:strRef>
          </c:cat>
          <c:val>
            <c:numRef>
              <c:f>Tabelle1!$C$292:$I$292</c:f>
              <c:numCache>
                <c:formatCode>General</c:formatCode>
                <c:ptCount val="7"/>
                <c:pt idx="0" formatCode="0">
                  <c:v>3.66</c:v>
                </c:pt>
                <c:pt idx="2" formatCode="0">
                  <c:v>6.49</c:v>
                </c:pt>
                <c:pt idx="3" formatCode="0">
                  <c:v>4.34</c:v>
                </c:pt>
                <c:pt idx="4" formatCode="0">
                  <c:v>1.91</c:v>
                </c:pt>
                <c:pt idx="5" formatCode="0">
                  <c:v>2.91</c:v>
                </c:pt>
                <c:pt idx="6" formatCode="0">
                  <c:v>3.85</c:v>
                </c:pt>
              </c:numCache>
            </c:numRef>
          </c:val>
        </c:ser>
        <c:ser>
          <c:idx val="2"/>
          <c:order val="4"/>
          <c:tx>
            <c:strRef>
              <c:f>Tabelle1!$B$293</c:f>
              <c:strCache>
                <c:ptCount val="1"/>
                <c:pt idx="0">
                  <c:v>Ja, andere Quelle</c:v>
                </c:pt>
              </c:strCache>
            </c:strRef>
          </c:tx>
          <c:invertIfNegative val="0"/>
          <c:dLbls>
            <c:txPr>
              <a:bodyPr/>
              <a:lstStyle/>
              <a:p>
                <a:pPr>
                  <a:defRPr sz="1600"/>
                </a:pPr>
                <a:endParaRPr lang="de-DE"/>
              </a:p>
            </c:txPr>
            <c:showLegendKey val="0"/>
            <c:showVal val="1"/>
            <c:showCatName val="0"/>
            <c:showSerName val="0"/>
            <c:showPercent val="0"/>
            <c:showBubbleSize val="0"/>
            <c:showLeaderLines val="0"/>
          </c:dLbls>
          <c:cat>
            <c:strRef>
              <c:f>Tabelle1!$C$289:$I$289</c:f>
              <c:strCache>
                <c:ptCount val="7"/>
                <c:pt idx="0">
                  <c:v>Gesamt</c:v>
                </c:pt>
                <c:pt idx="2">
                  <c:v>18 to 24</c:v>
                </c:pt>
                <c:pt idx="3">
                  <c:v>25 to 34</c:v>
                </c:pt>
                <c:pt idx="4">
                  <c:v>35 to 44</c:v>
                </c:pt>
                <c:pt idx="5">
                  <c:v>45 to 54</c:v>
                </c:pt>
                <c:pt idx="6">
                  <c:v>55 +</c:v>
                </c:pt>
              </c:strCache>
            </c:strRef>
          </c:cat>
          <c:val>
            <c:numRef>
              <c:f>Tabelle1!$C$293:$I$293</c:f>
              <c:numCache>
                <c:formatCode>General</c:formatCode>
                <c:ptCount val="7"/>
                <c:pt idx="0" formatCode="0">
                  <c:v>3.6799999999999997</c:v>
                </c:pt>
                <c:pt idx="2" formatCode="0">
                  <c:v>3.27</c:v>
                </c:pt>
                <c:pt idx="3" formatCode="0">
                  <c:v>3.54</c:v>
                </c:pt>
                <c:pt idx="4" formatCode="0">
                  <c:v>7.42</c:v>
                </c:pt>
                <c:pt idx="5" formatCode="0">
                  <c:v>4.7300000000000004</c:v>
                </c:pt>
                <c:pt idx="6" formatCode="0">
                  <c:v>1.6500000000000001</c:v>
                </c:pt>
              </c:numCache>
            </c:numRef>
          </c:val>
        </c:ser>
        <c:dLbls>
          <c:showLegendKey val="0"/>
          <c:showVal val="1"/>
          <c:showCatName val="0"/>
          <c:showSerName val="0"/>
          <c:showPercent val="0"/>
          <c:showBubbleSize val="0"/>
        </c:dLbls>
        <c:gapWidth val="95"/>
        <c:overlap val="100"/>
        <c:axId val="193821184"/>
        <c:axId val="29951104"/>
      </c:barChart>
      <c:catAx>
        <c:axId val="193821184"/>
        <c:scaling>
          <c:orientation val="minMax"/>
        </c:scaling>
        <c:delete val="0"/>
        <c:axPos val="b"/>
        <c:majorTickMark val="none"/>
        <c:minorTickMark val="none"/>
        <c:tickLblPos val="nextTo"/>
        <c:txPr>
          <a:bodyPr/>
          <a:lstStyle/>
          <a:p>
            <a:pPr>
              <a:defRPr sz="1600"/>
            </a:pPr>
            <a:endParaRPr lang="de-DE"/>
          </a:p>
        </c:txPr>
        <c:crossAx val="29951104"/>
        <c:crosses val="autoZero"/>
        <c:auto val="1"/>
        <c:lblAlgn val="ctr"/>
        <c:lblOffset val="100"/>
        <c:noMultiLvlLbl val="0"/>
      </c:catAx>
      <c:valAx>
        <c:axId val="29951104"/>
        <c:scaling>
          <c:orientation val="minMax"/>
        </c:scaling>
        <c:delete val="1"/>
        <c:axPos val="l"/>
        <c:numFmt formatCode="0%" sourceLinked="1"/>
        <c:majorTickMark val="out"/>
        <c:minorTickMark val="none"/>
        <c:tickLblPos val="nextTo"/>
        <c:crossAx val="193821184"/>
        <c:crosses val="autoZero"/>
        <c:crossBetween val="between"/>
      </c:valAx>
    </c:plotArea>
    <c:legend>
      <c:legendPos val="b"/>
      <c:overlay val="0"/>
      <c:txPr>
        <a:bodyPr/>
        <a:lstStyle/>
        <a:p>
          <a:pPr>
            <a:defRPr sz="1600"/>
          </a:pPr>
          <a:endParaRPr lang="de-DE"/>
        </a:p>
      </c:txPr>
    </c:legend>
    <c:plotVisOnly val="1"/>
    <c:dispBlanksAs val="gap"/>
    <c:showDLblsOverMax val="0"/>
  </c:chart>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00E2D0-EF77-4562-A7C5-98D665882419}" type="doc">
      <dgm:prSet loTypeId="urn:microsoft.com/office/officeart/2005/8/layout/venn1" loCatId="relationship" qsTypeId="urn:microsoft.com/office/officeart/2005/8/quickstyle/simple1" qsCatId="simple" csTypeId="urn:microsoft.com/office/officeart/2005/8/colors/accent1_2" csCatId="accent1" phldr="1"/>
      <dgm:spPr/>
    </dgm:pt>
    <dgm:pt modelId="{589D8B9B-C7EB-43FC-B20D-06141AA7EC7F}">
      <dgm:prSet phldrT="[Text]" custT="1"/>
      <dgm:spPr>
        <a:xfrm>
          <a:off x="1379424" y="138826"/>
          <a:ext cx="2811780" cy="2811780"/>
        </a:xfrm>
        <a:solidFill>
          <a:srgbClr val="4F81BD">
            <a:alpha val="5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lgn="ctr"/>
          <a:r>
            <a:rPr lang="de-DE" sz="2800" dirty="0">
              <a:solidFill>
                <a:sysClr val="windowText" lastClr="000000">
                  <a:hueOff val="0"/>
                  <a:satOff val="0"/>
                  <a:lumOff val="0"/>
                  <a:alphaOff val="0"/>
                </a:sysClr>
              </a:solidFill>
              <a:latin typeface="+mn-lt"/>
              <a:ea typeface="+mn-ea"/>
              <a:cs typeface="+mn-cs"/>
            </a:rPr>
            <a:t>Rundfunk </a:t>
          </a:r>
          <a:r>
            <a:rPr lang="de-DE" sz="2800" dirty="0" smtClean="0">
              <a:solidFill>
                <a:sysClr val="windowText" lastClr="000000">
                  <a:hueOff val="0"/>
                  <a:satOff val="0"/>
                  <a:lumOff val="0"/>
                  <a:alphaOff val="0"/>
                </a:sysClr>
              </a:solidFill>
              <a:latin typeface="+mn-lt"/>
              <a:ea typeface="+mn-ea"/>
              <a:cs typeface="+mn-cs"/>
            </a:rPr>
            <a:t>15,7 </a:t>
          </a:r>
          <a:endParaRPr lang="de-DE" sz="2800" dirty="0">
            <a:solidFill>
              <a:sysClr val="windowText" lastClr="000000">
                <a:hueOff val="0"/>
                <a:satOff val="0"/>
                <a:lumOff val="0"/>
                <a:alphaOff val="0"/>
              </a:sysClr>
            </a:solidFill>
            <a:latin typeface="+mn-lt"/>
            <a:ea typeface="+mn-ea"/>
            <a:cs typeface="+mn-cs"/>
          </a:endParaRPr>
        </a:p>
      </dgm:t>
    </dgm:pt>
    <dgm:pt modelId="{F43F81BD-5799-41AA-A1EE-44B2244FEB16}" type="parTrans" cxnId="{6D4FB943-A359-4C1C-8443-4E4553C9E89A}">
      <dgm:prSet/>
      <dgm:spPr/>
      <dgm:t>
        <a:bodyPr/>
        <a:lstStyle/>
        <a:p>
          <a:endParaRPr lang="de-DE"/>
        </a:p>
      </dgm:t>
    </dgm:pt>
    <dgm:pt modelId="{3564270A-3514-4BDB-930F-FC59E1A6871A}" type="sibTrans" cxnId="{6D4FB943-A359-4C1C-8443-4E4553C9E89A}">
      <dgm:prSet/>
      <dgm:spPr/>
      <dgm:t>
        <a:bodyPr/>
        <a:lstStyle/>
        <a:p>
          <a:endParaRPr lang="de-DE"/>
        </a:p>
      </dgm:t>
    </dgm:pt>
    <dgm:pt modelId="{CA797BCF-E61A-4EA0-BD5D-D1599C4A53A8}">
      <dgm:prSet phldrT="[Text]" custT="1"/>
      <dgm:spPr>
        <a:xfrm>
          <a:off x="839708" y="2247141"/>
          <a:ext cx="1995492" cy="1995492"/>
        </a:xfrm>
        <a:solidFill>
          <a:srgbClr val="4F81BD">
            <a:alpha val="5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nchor="ctr" anchorCtr="1"/>
        <a:lstStyle/>
        <a:p>
          <a:pPr algn="ctr"/>
          <a:r>
            <a:rPr lang="de-DE" sz="2400" dirty="0">
              <a:solidFill>
                <a:sysClr val="windowText" lastClr="000000">
                  <a:hueOff val="0"/>
                  <a:satOff val="0"/>
                  <a:lumOff val="0"/>
                  <a:alphaOff val="0"/>
                </a:sysClr>
              </a:solidFill>
              <a:latin typeface="+mn-lt"/>
              <a:ea typeface="+mn-ea"/>
              <a:cs typeface="+mn-cs"/>
            </a:rPr>
            <a:t>Online Anbieter </a:t>
          </a:r>
          <a:r>
            <a:rPr lang="de-DE" sz="2400" dirty="0" smtClean="0">
              <a:solidFill>
                <a:sysClr val="windowText" lastClr="000000">
                  <a:hueOff val="0"/>
                  <a:satOff val="0"/>
                  <a:lumOff val="0"/>
                  <a:alphaOff val="0"/>
                </a:sysClr>
              </a:solidFill>
              <a:latin typeface="+mn-lt"/>
              <a:ea typeface="+mn-ea"/>
              <a:cs typeface="+mn-cs"/>
            </a:rPr>
            <a:t>0,1</a:t>
          </a:r>
          <a:endParaRPr lang="de-DE" sz="2400" dirty="0">
            <a:solidFill>
              <a:sysClr val="windowText" lastClr="000000">
                <a:hueOff val="0"/>
                <a:satOff val="0"/>
                <a:lumOff val="0"/>
                <a:alphaOff val="0"/>
              </a:sysClr>
            </a:solidFill>
            <a:latin typeface="+mn-lt"/>
            <a:ea typeface="+mn-ea"/>
            <a:cs typeface="+mn-cs"/>
          </a:endParaRPr>
        </a:p>
      </dgm:t>
    </dgm:pt>
    <dgm:pt modelId="{86235A6F-1717-47D7-83FB-CD2D0859CA90}" type="parTrans" cxnId="{A356C054-57DE-49BF-900E-DCB8A4EECB27}">
      <dgm:prSet/>
      <dgm:spPr/>
      <dgm:t>
        <a:bodyPr/>
        <a:lstStyle/>
        <a:p>
          <a:endParaRPr lang="de-DE"/>
        </a:p>
      </dgm:t>
    </dgm:pt>
    <dgm:pt modelId="{9DEF8F68-7E88-4EBA-8645-514FBC21B76D}" type="sibTrans" cxnId="{A356C054-57DE-49BF-900E-DCB8A4EECB27}">
      <dgm:prSet/>
      <dgm:spPr/>
      <dgm:t>
        <a:bodyPr/>
        <a:lstStyle/>
        <a:p>
          <a:endParaRPr lang="de-DE"/>
        </a:p>
      </dgm:t>
    </dgm:pt>
    <dgm:pt modelId="{9719414D-A320-442A-83AD-495D8A62C239}">
      <dgm:prSet phldrT="[Text]" custT="1"/>
      <dgm:spPr>
        <a:xfrm>
          <a:off x="2476717" y="1761195"/>
          <a:ext cx="2398532" cy="2490787"/>
        </a:xfrm>
        <a:solidFill>
          <a:srgbClr val="4F81BD">
            <a:alpha val="5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nchor="b" anchorCtr="0"/>
        <a:lstStyle/>
        <a:p>
          <a:endParaRPr lang="de-DE" sz="2000" dirty="0">
            <a:solidFill>
              <a:sysClr val="windowText" lastClr="000000">
                <a:hueOff val="0"/>
                <a:satOff val="0"/>
                <a:lumOff val="0"/>
                <a:alphaOff val="0"/>
              </a:sysClr>
            </a:solidFill>
            <a:latin typeface="+mn-lt"/>
            <a:ea typeface="+mn-ea"/>
            <a:cs typeface="+mn-cs"/>
          </a:endParaRPr>
        </a:p>
        <a:p>
          <a:r>
            <a:rPr lang="de-DE" sz="2800" dirty="0">
              <a:solidFill>
                <a:sysClr val="windowText" lastClr="000000">
                  <a:hueOff val="0"/>
                  <a:satOff val="0"/>
                  <a:lumOff val="0"/>
                  <a:alphaOff val="0"/>
                </a:sysClr>
              </a:solidFill>
              <a:latin typeface="+mn-lt"/>
              <a:ea typeface="+mn-ea"/>
              <a:cs typeface="+mn-cs"/>
            </a:rPr>
            <a:t>Print </a:t>
          </a:r>
          <a:r>
            <a:rPr lang="de-DE" sz="2800" dirty="0" smtClean="0">
              <a:solidFill>
                <a:sysClr val="windowText" lastClr="000000">
                  <a:hueOff val="0"/>
                  <a:satOff val="0"/>
                  <a:lumOff val="0"/>
                  <a:alphaOff val="0"/>
                </a:sysClr>
              </a:solidFill>
              <a:latin typeface="+mn-lt"/>
              <a:ea typeface="+mn-ea"/>
              <a:cs typeface="+mn-cs"/>
            </a:rPr>
            <a:t>4,6</a:t>
          </a:r>
          <a:endParaRPr lang="de-DE" sz="2800" dirty="0">
            <a:solidFill>
              <a:sysClr val="windowText" lastClr="000000">
                <a:hueOff val="0"/>
                <a:satOff val="0"/>
                <a:lumOff val="0"/>
                <a:alphaOff val="0"/>
              </a:sysClr>
            </a:solidFill>
            <a:latin typeface="+mn-lt"/>
            <a:ea typeface="+mn-ea"/>
            <a:cs typeface="+mn-cs"/>
          </a:endParaRPr>
        </a:p>
      </dgm:t>
    </dgm:pt>
    <dgm:pt modelId="{3C99B76E-9BAA-47C3-993F-1095610FFD30}" type="parTrans" cxnId="{96CB1095-DDDC-4611-A1E8-D0269F81F1DC}">
      <dgm:prSet/>
      <dgm:spPr/>
      <dgm:t>
        <a:bodyPr/>
        <a:lstStyle/>
        <a:p>
          <a:endParaRPr lang="de-DE"/>
        </a:p>
      </dgm:t>
    </dgm:pt>
    <dgm:pt modelId="{42A62FEB-2573-4226-8E16-566AC5FB39FA}" type="sibTrans" cxnId="{96CB1095-DDDC-4611-A1E8-D0269F81F1DC}">
      <dgm:prSet/>
      <dgm:spPr/>
      <dgm:t>
        <a:bodyPr/>
        <a:lstStyle/>
        <a:p>
          <a:endParaRPr lang="de-DE"/>
        </a:p>
      </dgm:t>
    </dgm:pt>
    <dgm:pt modelId="{B5ACFF4B-F568-4611-9DD0-79F621C23575}">
      <dgm:prSet phldrT="[Text]" custT="1"/>
      <dgm:spPr>
        <a:xfrm>
          <a:off x="1379424" y="138826"/>
          <a:ext cx="2811780" cy="2811780"/>
        </a:xfrm>
        <a:solidFill>
          <a:srgbClr val="4F81BD">
            <a:alpha val="5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marL="0" indent="-72000" algn="l"/>
          <a:r>
            <a:rPr lang="de-DE" sz="1400" dirty="0">
              <a:solidFill>
                <a:sysClr val="windowText" lastClr="000000">
                  <a:hueOff val="0"/>
                  <a:satOff val="0"/>
                  <a:lumOff val="0"/>
                  <a:alphaOff val="0"/>
                </a:sysClr>
              </a:solidFill>
              <a:latin typeface="+mn-lt"/>
              <a:ea typeface="+mn-ea"/>
              <a:cs typeface="+mn-cs"/>
            </a:rPr>
            <a:t>klassisch TV und Radio</a:t>
          </a:r>
        </a:p>
      </dgm:t>
    </dgm:pt>
    <dgm:pt modelId="{1E8B771F-84A6-499D-A777-024BD5691D64}" type="parTrans" cxnId="{E85E94C3-8654-4D50-9271-E6923E7C9647}">
      <dgm:prSet/>
      <dgm:spPr/>
      <dgm:t>
        <a:bodyPr/>
        <a:lstStyle/>
        <a:p>
          <a:endParaRPr lang="de-DE"/>
        </a:p>
      </dgm:t>
    </dgm:pt>
    <dgm:pt modelId="{9E59AB31-AE8A-4706-82EF-29D412B292AA}" type="sibTrans" cxnId="{E85E94C3-8654-4D50-9271-E6923E7C9647}">
      <dgm:prSet/>
      <dgm:spPr/>
      <dgm:t>
        <a:bodyPr/>
        <a:lstStyle/>
        <a:p>
          <a:endParaRPr lang="de-DE"/>
        </a:p>
      </dgm:t>
    </dgm:pt>
    <dgm:pt modelId="{92269357-6607-4CE6-AB3A-ED71645DE933}">
      <dgm:prSet phldrT="[Text]" custT="1"/>
      <dgm:spPr>
        <a:xfrm>
          <a:off x="1379424" y="138826"/>
          <a:ext cx="2811780" cy="2811780"/>
        </a:xfrm>
        <a:solidFill>
          <a:srgbClr val="4F81BD">
            <a:alpha val="5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marL="0" indent="-72000" algn="l"/>
          <a:r>
            <a:rPr lang="de-DE" sz="1400" dirty="0" err="1">
              <a:solidFill>
                <a:sysClr val="windowText" lastClr="000000">
                  <a:hueOff val="0"/>
                  <a:satOff val="0"/>
                  <a:lumOff val="0"/>
                  <a:alphaOff val="0"/>
                </a:sysClr>
              </a:solidFill>
              <a:latin typeface="+mn-lt"/>
              <a:ea typeface="+mn-ea"/>
              <a:cs typeface="+mn-cs"/>
            </a:rPr>
            <a:t>ör</a:t>
          </a:r>
          <a:r>
            <a:rPr lang="de-DE" sz="1400" dirty="0">
              <a:solidFill>
                <a:sysClr val="windowText" lastClr="000000">
                  <a:hueOff val="0"/>
                  <a:satOff val="0"/>
                  <a:lumOff val="0"/>
                  <a:alphaOff val="0"/>
                </a:sysClr>
              </a:solidFill>
              <a:latin typeface="+mn-lt"/>
              <a:ea typeface="+mn-ea"/>
              <a:cs typeface="+mn-cs"/>
            </a:rPr>
            <a:t> und privat</a:t>
          </a:r>
        </a:p>
      </dgm:t>
    </dgm:pt>
    <dgm:pt modelId="{E6162702-DB98-4B95-B863-D57376ED01EE}" type="parTrans" cxnId="{607EF485-7DE5-4F66-B45D-9D1CFB73972D}">
      <dgm:prSet/>
      <dgm:spPr/>
      <dgm:t>
        <a:bodyPr/>
        <a:lstStyle/>
        <a:p>
          <a:endParaRPr lang="de-DE"/>
        </a:p>
      </dgm:t>
    </dgm:pt>
    <dgm:pt modelId="{98E69151-802B-4D2A-9909-46AC47065144}" type="sibTrans" cxnId="{607EF485-7DE5-4F66-B45D-9D1CFB73972D}">
      <dgm:prSet/>
      <dgm:spPr/>
      <dgm:t>
        <a:bodyPr/>
        <a:lstStyle/>
        <a:p>
          <a:endParaRPr lang="de-DE"/>
        </a:p>
      </dgm:t>
    </dgm:pt>
    <dgm:pt modelId="{E7796EBC-2A28-4A2D-AB32-25B0D1012DD0}">
      <dgm:prSet custT="1"/>
      <dgm:spPr>
        <a:xfrm>
          <a:off x="2476717" y="1761195"/>
          <a:ext cx="2398532" cy="2490787"/>
        </a:xfrm>
        <a:solidFill>
          <a:srgbClr val="4F81BD">
            <a:alpha val="5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nchor="b" anchorCtr="0"/>
        <a:lstStyle/>
        <a:p>
          <a:r>
            <a:rPr lang="de-DE" sz="1400" dirty="0">
              <a:solidFill>
                <a:sysClr val="windowText" lastClr="000000">
                  <a:hueOff val="0"/>
                  <a:satOff val="0"/>
                  <a:lumOff val="0"/>
                  <a:alphaOff val="0"/>
                </a:sysClr>
              </a:solidFill>
              <a:latin typeface="+mn-lt"/>
              <a:ea typeface="+mn-ea"/>
              <a:cs typeface="+mn-cs"/>
            </a:rPr>
            <a:t>Zeitungen, Zeitschriften </a:t>
          </a:r>
        </a:p>
      </dgm:t>
    </dgm:pt>
    <dgm:pt modelId="{32CBD2CA-6C4D-40E0-BBF0-B70F9222D850}" type="parTrans" cxnId="{0676E6E1-EBEE-4001-A7FD-86B706D8C759}">
      <dgm:prSet/>
      <dgm:spPr/>
      <dgm:t>
        <a:bodyPr/>
        <a:lstStyle/>
        <a:p>
          <a:endParaRPr lang="de-DE"/>
        </a:p>
      </dgm:t>
    </dgm:pt>
    <dgm:pt modelId="{B73C1401-D885-4CB2-8293-3B0E3AC33315}" type="sibTrans" cxnId="{0676E6E1-EBEE-4001-A7FD-86B706D8C759}">
      <dgm:prSet/>
      <dgm:spPr/>
      <dgm:t>
        <a:bodyPr/>
        <a:lstStyle/>
        <a:p>
          <a:endParaRPr lang="de-DE"/>
        </a:p>
      </dgm:t>
    </dgm:pt>
    <dgm:pt modelId="{007F1A72-C926-4BD7-B0B5-960E461AC9CA}">
      <dgm:prSet custT="1"/>
      <dgm:spPr>
        <a:xfrm>
          <a:off x="2476717" y="1761195"/>
          <a:ext cx="2398532" cy="2490787"/>
        </a:xfrm>
        <a:solidFill>
          <a:srgbClr val="4F81BD">
            <a:alpha val="5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nchor="b" anchorCtr="0"/>
        <a:lstStyle/>
        <a:p>
          <a:r>
            <a:rPr lang="de-DE" sz="1400" dirty="0" smtClean="0">
              <a:solidFill>
                <a:sysClr val="windowText" lastClr="000000">
                  <a:hueOff val="0"/>
                  <a:satOff val="0"/>
                  <a:lumOff val="0"/>
                  <a:alphaOff val="0"/>
                </a:sysClr>
              </a:solidFill>
              <a:latin typeface="+mn-lt"/>
              <a:ea typeface="+mn-ea"/>
              <a:cs typeface="+mn-cs"/>
            </a:rPr>
            <a:t>und via </a:t>
          </a:r>
          <a:r>
            <a:rPr lang="de-DE" sz="1400" dirty="0">
              <a:solidFill>
                <a:sysClr val="windowText" lastClr="000000">
                  <a:hueOff val="0"/>
                  <a:satOff val="0"/>
                  <a:lumOff val="0"/>
                  <a:alphaOff val="0"/>
                </a:sysClr>
              </a:solidFill>
              <a:latin typeface="+mn-lt"/>
              <a:ea typeface="+mn-ea"/>
              <a:cs typeface="+mn-cs"/>
            </a:rPr>
            <a:t>Internet</a:t>
          </a:r>
        </a:p>
      </dgm:t>
    </dgm:pt>
    <dgm:pt modelId="{9B0200FA-7053-4FE0-AD43-221965C884CB}" type="parTrans" cxnId="{66CAEC8B-FB6F-49DF-8C63-F088E1FCB4EA}">
      <dgm:prSet/>
      <dgm:spPr/>
      <dgm:t>
        <a:bodyPr/>
        <a:lstStyle/>
        <a:p>
          <a:endParaRPr lang="de-DE"/>
        </a:p>
      </dgm:t>
    </dgm:pt>
    <dgm:pt modelId="{CA02C243-4965-4603-92BA-5D7FF26D146B}" type="sibTrans" cxnId="{66CAEC8B-FB6F-49DF-8C63-F088E1FCB4EA}">
      <dgm:prSet/>
      <dgm:spPr/>
      <dgm:t>
        <a:bodyPr/>
        <a:lstStyle/>
        <a:p>
          <a:endParaRPr lang="de-DE"/>
        </a:p>
      </dgm:t>
    </dgm:pt>
    <dgm:pt modelId="{7662B063-0E15-4569-A406-185CCB4B29C1}">
      <dgm:prSet phldrT="[Text]" custT="1"/>
      <dgm:spPr>
        <a:xfrm>
          <a:off x="1379424" y="138826"/>
          <a:ext cx="2811780" cy="2811780"/>
        </a:xfrm>
        <a:solidFill>
          <a:srgbClr val="4F81BD">
            <a:alpha val="5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marL="0" indent="-72000" algn="l"/>
          <a:r>
            <a:rPr lang="de-DE" sz="1400" dirty="0" smtClean="0">
              <a:solidFill>
                <a:sysClr val="windowText" lastClr="000000">
                  <a:hueOff val="0"/>
                  <a:satOff val="0"/>
                  <a:lumOff val="0"/>
                  <a:alphaOff val="0"/>
                </a:sysClr>
              </a:solidFill>
              <a:latin typeface="+mn-lt"/>
              <a:ea typeface="+mn-ea"/>
              <a:cs typeface="+mn-cs"/>
            </a:rPr>
            <a:t>und via </a:t>
          </a:r>
          <a:r>
            <a:rPr lang="de-DE" sz="1400" dirty="0">
              <a:solidFill>
                <a:sysClr val="windowText" lastClr="000000">
                  <a:hueOff val="0"/>
                  <a:satOff val="0"/>
                  <a:lumOff val="0"/>
                  <a:alphaOff val="0"/>
                </a:sysClr>
              </a:solidFill>
              <a:latin typeface="+mn-lt"/>
              <a:ea typeface="+mn-ea"/>
              <a:cs typeface="+mn-cs"/>
            </a:rPr>
            <a:t>Internet</a:t>
          </a:r>
        </a:p>
      </dgm:t>
    </dgm:pt>
    <dgm:pt modelId="{9EDC7607-A6B3-4DCE-83C8-2647F084322A}" type="parTrans" cxnId="{8881E156-7F8A-4133-A357-847DC91E8421}">
      <dgm:prSet/>
      <dgm:spPr/>
      <dgm:t>
        <a:bodyPr/>
        <a:lstStyle/>
        <a:p>
          <a:endParaRPr lang="de-DE"/>
        </a:p>
      </dgm:t>
    </dgm:pt>
    <dgm:pt modelId="{9750264E-B00E-4CEE-B4F0-AC0F3A0EE72B}" type="sibTrans" cxnId="{8881E156-7F8A-4133-A357-847DC91E8421}">
      <dgm:prSet/>
      <dgm:spPr/>
      <dgm:t>
        <a:bodyPr/>
        <a:lstStyle/>
        <a:p>
          <a:endParaRPr lang="de-DE"/>
        </a:p>
      </dgm:t>
    </dgm:pt>
    <dgm:pt modelId="{CA1E584A-8DBE-437D-943D-91212503617D}">
      <dgm:prSet phldrT="[Text]" custT="1"/>
      <dgm:spPr>
        <a:xfrm>
          <a:off x="839708" y="2247141"/>
          <a:ext cx="1995492" cy="1995492"/>
        </a:xfrm>
        <a:solidFill>
          <a:srgbClr val="4F81BD">
            <a:alpha val="5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nchor="ctr" anchorCtr="1"/>
        <a:lstStyle/>
        <a:p>
          <a:pPr algn="ctr"/>
          <a:r>
            <a:rPr lang="de-DE" sz="1400" dirty="0" smtClean="0">
              <a:solidFill>
                <a:sysClr val="windowText" lastClr="000000">
                  <a:hueOff val="0"/>
                  <a:satOff val="0"/>
                  <a:lumOff val="0"/>
                  <a:alphaOff val="0"/>
                </a:sysClr>
              </a:solidFill>
              <a:latin typeface="+mn-lt"/>
              <a:ea typeface="+mn-ea"/>
              <a:cs typeface="+mn-cs"/>
            </a:rPr>
            <a:t>Netzzeitungen</a:t>
          </a:r>
          <a:r>
            <a:rPr lang="de-DE" sz="1400" dirty="0">
              <a:solidFill>
                <a:sysClr val="windowText" lastClr="000000">
                  <a:hueOff val="0"/>
                  <a:satOff val="0"/>
                  <a:lumOff val="0"/>
                  <a:alphaOff val="0"/>
                </a:sysClr>
              </a:solidFill>
              <a:latin typeface="+mn-lt"/>
              <a:ea typeface="+mn-ea"/>
              <a:cs typeface="+mn-cs"/>
            </a:rPr>
            <a:t>, </a:t>
          </a:r>
          <a:r>
            <a:rPr lang="de-DE" sz="1400" dirty="0" smtClean="0">
              <a:solidFill>
                <a:sysClr val="windowText" lastClr="000000">
                  <a:hueOff val="0"/>
                  <a:satOff val="0"/>
                  <a:lumOff val="0"/>
                  <a:alphaOff val="0"/>
                </a:sysClr>
              </a:solidFill>
              <a:latin typeface="+mn-lt"/>
              <a:ea typeface="+mn-ea"/>
              <a:cs typeface="+mn-cs"/>
            </a:rPr>
            <a:t>Portale</a:t>
          </a:r>
          <a:endParaRPr lang="de-DE" sz="1400" dirty="0">
            <a:solidFill>
              <a:sysClr val="windowText" lastClr="000000">
                <a:hueOff val="0"/>
                <a:satOff val="0"/>
                <a:lumOff val="0"/>
                <a:alphaOff val="0"/>
              </a:sysClr>
            </a:solidFill>
            <a:latin typeface="+mn-lt"/>
            <a:ea typeface="+mn-ea"/>
            <a:cs typeface="+mn-cs"/>
          </a:endParaRPr>
        </a:p>
      </dgm:t>
    </dgm:pt>
    <dgm:pt modelId="{D1BAE2CB-AD35-4C59-8D1D-593E75176B3C}" type="parTrans" cxnId="{2C1BF951-9678-48F2-82F7-C0B67D9BA647}">
      <dgm:prSet/>
      <dgm:spPr/>
      <dgm:t>
        <a:bodyPr/>
        <a:lstStyle/>
        <a:p>
          <a:endParaRPr lang="de-DE"/>
        </a:p>
      </dgm:t>
    </dgm:pt>
    <dgm:pt modelId="{3947A8AC-1504-40EB-ADCC-0B3E3E7A773F}" type="sibTrans" cxnId="{2C1BF951-9678-48F2-82F7-C0B67D9BA647}">
      <dgm:prSet/>
      <dgm:spPr/>
      <dgm:t>
        <a:bodyPr/>
        <a:lstStyle/>
        <a:p>
          <a:endParaRPr lang="de-DE"/>
        </a:p>
      </dgm:t>
    </dgm:pt>
    <dgm:pt modelId="{70C38FE3-859F-40AE-A9C4-2CEBD49E07C7}" type="pres">
      <dgm:prSet presAssocID="{4000E2D0-EF77-4562-A7C5-98D665882419}" presName="compositeShape" presStyleCnt="0">
        <dgm:presLayoutVars>
          <dgm:chMax val="7"/>
          <dgm:dir/>
          <dgm:resizeHandles val="exact"/>
        </dgm:presLayoutVars>
      </dgm:prSet>
      <dgm:spPr/>
    </dgm:pt>
    <dgm:pt modelId="{943095C7-78C0-4493-B776-7678A84D7A78}" type="pres">
      <dgm:prSet presAssocID="{589D8B9B-C7EB-43FC-B20D-06141AA7EC7F}" presName="circ1" presStyleLbl="vennNode1" presStyleIdx="0" presStyleCnt="3" custScaleX="105762" custScaleY="107805" custLinFactNeighborX="1143"/>
      <dgm:spPr>
        <a:prstGeom prst="ellipse">
          <a:avLst/>
        </a:prstGeom>
      </dgm:spPr>
      <dgm:t>
        <a:bodyPr/>
        <a:lstStyle/>
        <a:p>
          <a:endParaRPr lang="de-DE"/>
        </a:p>
      </dgm:t>
    </dgm:pt>
    <dgm:pt modelId="{F4443D00-3934-4841-B344-68A09A27C808}" type="pres">
      <dgm:prSet presAssocID="{589D8B9B-C7EB-43FC-B20D-06141AA7EC7F}" presName="circ1Tx" presStyleLbl="revTx" presStyleIdx="0" presStyleCnt="0">
        <dgm:presLayoutVars>
          <dgm:chMax val="0"/>
          <dgm:chPref val="0"/>
          <dgm:bulletEnabled val="1"/>
        </dgm:presLayoutVars>
      </dgm:prSet>
      <dgm:spPr/>
      <dgm:t>
        <a:bodyPr/>
        <a:lstStyle/>
        <a:p>
          <a:endParaRPr lang="de-DE"/>
        </a:p>
      </dgm:t>
    </dgm:pt>
    <dgm:pt modelId="{39112E55-871A-4700-BBEA-AAB5F33006B6}" type="pres">
      <dgm:prSet presAssocID="{9719414D-A320-442A-83AD-495D8A62C239}" presName="circ2" presStyleLbl="vennNode1" presStyleIdx="1" presStyleCnt="3" custScaleX="95505" custScaleY="99179" custLinFactNeighborX="12885" custLinFactNeighborY="-14431"/>
      <dgm:spPr>
        <a:prstGeom prst="ellipse">
          <a:avLst/>
        </a:prstGeom>
      </dgm:spPr>
      <dgm:t>
        <a:bodyPr/>
        <a:lstStyle/>
        <a:p>
          <a:endParaRPr lang="de-DE"/>
        </a:p>
      </dgm:t>
    </dgm:pt>
    <dgm:pt modelId="{47BD05BA-D14A-4EB7-85A7-75F7B1751FA7}" type="pres">
      <dgm:prSet presAssocID="{9719414D-A320-442A-83AD-495D8A62C239}" presName="circ2Tx" presStyleLbl="revTx" presStyleIdx="0" presStyleCnt="0">
        <dgm:presLayoutVars>
          <dgm:chMax val="0"/>
          <dgm:chPref val="0"/>
          <dgm:bulletEnabled val="1"/>
        </dgm:presLayoutVars>
      </dgm:prSet>
      <dgm:spPr/>
      <dgm:t>
        <a:bodyPr/>
        <a:lstStyle/>
        <a:p>
          <a:endParaRPr lang="de-DE"/>
        </a:p>
      </dgm:t>
    </dgm:pt>
    <dgm:pt modelId="{3AD41B87-AF0F-4C41-B129-2EE99AE67C28}" type="pres">
      <dgm:prSet presAssocID="{CA797BCF-E61A-4EA0-BD5D-D1599C4A53A8}" presName="circ3" presStyleLbl="vennNode1" presStyleIdx="2" presStyleCnt="3" custScaleX="85388" custScaleY="85388" custLinFactNeighborX="4716" custLinFactNeighborY="1614"/>
      <dgm:spPr>
        <a:prstGeom prst="ellipse">
          <a:avLst/>
        </a:prstGeom>
      </dgm:spPr>
      <dgm:t>
        <a:bodyPr/>
        <a:lstStyle/>
        <a:p>
          <a:endParaRPr lang="de-DE"/>
        </a:p>
      </dgm:t>
    </dgm:pt>
    <dgm:pt modelId="{2585BB9C-72CB-4E46-B4F6-7E8297AAF4F3}" type="pres">
      <dgm:prSet presAssocID="{CA797BCF-E61A-4EA0-BD5D-D1599C4A53A8}" presName="circ3Tx" presStyleLbl="revTx" presStyleIdx="0" presStyleCnt="0">
        <dgm:presLayoutVars>
          <dgm:chMax val="0"/>
          <dgm:chPref val="0"/>
          <dgm:bulletEnabled val="1"/>
        </dgm:presLayoutVars>
      </dgm:prSet>
      <dgm:spPr/>
      <dgm:t>
        <a:bodyPr/>
        <a:lstStyle/>
        <a:p>
          <a:endParaRPr lang="de-DE"/>
        </a:p>
      </dgm:t>
    </dgm:pt>
  </dgm:ptLst>
  <dgm:cxnLst>
    <dgm:cxn modelId="{9F729975-4EC4-484C-85B3-4EA146FB1B90}" type="presOf" srcId="{9719414D-A320-442A-83AD-495D8A62C239}" destId="{39112E55-871A-4700-BBEA-AAB5F33006B6}" srcOrd="0" destOrd="0" presId="urn:microsoft.com/office/officeart/2005/8/layout/venn1"/>
    <dgm:cxn modelId="{078EE7F1-52B4-4415-BFB2-0C57A0FF149A}" type="presOf" srcId="{007F1A72-C926-4BD7-B0B5-960E461AC9CA}" destId="{39112E55-871A-4700-BBEA-AAB5F33006B6}" srcOrd="0" destOrd="2" presId="urn:microsoft.com/office/officeart/2005/8/layout/venn1"/>
    <dgm:cxn modelId="{8881E156-7F8A-4133-A357-847DC91E8421}" srcId="{589D8B9B-C7EB-43FC-B20D-06141AA7EC7F}" destId="{7662B063-0E15-4569-A406-185CCB4B29C1}" srcOrd="2" destOrd="0" parTransId="{9EDC7607-A6B3-4DCE-83C8-2647F084322A}" sibTransId="{9750264E-B00E-4CEE-B4F0-AC0F3A0EE72B}"/>
    <dgm:cxn modelId="{2C1BF951-9678-48F2-82F7-C0B67D9BA647}" srcId="{CA797BCF-E61A-4EA0-BD5D-D1599C4A53A8}" destId="{CA1E584A-8DBE-437D-943D-91212503617D}" srcOrd="0" destOrd="0" parTransId="{D1BAE2CB-AD35-4C59-8D1D-593E75176B3C}" sibTransId="{3947A8AC-1504-40EB-ADCC-0B3E3E7A773F}"/>
    <dgm:cxn modelId="{0DA89EBC-CD32-41B9-8487-B823535D6F32}" type="presOf" srcId="{4000E2D0-EF77-4562-A7C5-98D665882419}" destId="{70C38FE3-859F-40AE-A9C4-2CEBD49E07C7}" srcOrd="0" destOrd="0" presId="urn:microsoft.com/office/officeart/2005/8/layout/venn1"/>
    <dgm:cxn modelId="{0D91ED80-53FE-4F41-B570-39EFB265C2AF}" type="presOf" srcId="{92269357-6607-4CE6-AB3A-ED71645DE933}" destId="{F4443D00-3934-4841-B344-68A09A27C808}" srcOrd="1" destOrd="2" presId="urn:microsoft.com/office/officeart/2005/8/layout/venn1"/>
    <dgm:cxn modelId="{7316C3E0-F238-49AE-B928-B9C6425C4D84}" type="presOf" srcId="{589D8B9B-C7EB-43FC-B20D-06141AA7EC7F}" destId="{943095C7-78C0-4493-B776-7678A84D7A78}" srcOrd="0" destOrd="0" presId="urn:microsoft.com/office/officeart/2005/8/layout/venn1"/>
    <dgm:cxn modelId="{1FE18080-93D5-464C-9F66-6283B4C9218A}" type="presOf" srcId="{E7796EBC-2A28-4A2D-AB32-25B0D1012DD0}" destId="{39112E55-871A-4700-BBEA-AAB5F33006B6}" srcOrd="0" destOrd="1" presId="urn:microsoft.com/office/officeart/2005/8/layout/venn1"/>
    <dgm:cxn modelId="{8B541DB7-BF04-4979-96D1-21FB834B05C1}" type="presOf" srcId="{589D8B9B-C7EB-43FC-B20D-06141AA7EC7F}" destId="{F4443D00-3934-4841-B344-68A09A27C808}" srcOrd="1" destOrd="0" presId="urn:microsoft.com/office/officeart/2005/8/layout/venn1"/>
    <dgm:cxn modelId="{A356C054-57DE-49BF-900E-DCB8A4EECB27}" srcId="{4000E2D0-EF77-4562-A7C5-98D665882419}" destId="{CA797BCF-E61A-4EA0-BD5D-D1599C4A53A8}" srcOrd="2" destOrd="0" parTransId="{86235A6F-1717-47D7-83FB-CD2D0859CA90}" sibTransId="{9DEF8F68-7E88-4EBA-8645-514FBC21B76D}"/>
    <dgm:cxn modelId="{1B2358AE-7D4E-4DB1-8679-813A313C2A91}" type="presOf" srcId="{CA1E584A-8DBE-437D-943D-91212503617D}" destId="{3AD41B87-AF0F-4C41-B129-2EE99AE67C28}" srcOrd="0" destOrd="1" presId="urn:microsoft.com/office/officeart/2005/8/layout/venn1"/>
    <dgm:cxn modelId="{9DF31D9D-E874-4EE6-847D-7FB6E7E64320}" type="presOf" srcId="{7662B063-0E15-4569-A406-185CCB4B29C1}" destId="{F4443D00-3934-4841-B344-68A09A27C808}" srcOrd="1" destOrd="3" presId="urn:microsoft.com/office/officeart/2005/8/layout/venn1"/>
    <dgm:cxn modelId="{611BCFFF-FE03-4369-B351-DAF79E4377F8}" type="presOf" srcId="{9719414D-A320-442A-83AD-495D8A62C239}" destId="{47BD05BA-D14A-4EB7-85A7-75F7B1751FA7}" srcOrd="1" destOrd="0" presId="urn:microsoft.com/office/officeart/2005/8/layout/venn1"/>
    <dgm:cxn modelId="{0676E6E1-EBEE-4001-A7FD-86B706D8C759}" srcId="{9719414D-A320-442A-83AD-495D8A62C239}" destId="{E7796EBC-2A28-4A2D-AB32-25B0D1012DD0}" srcOrd="0" destOrd="0" parTransId="{32CBD2CA-6C4D-40E0-BBF0-B70F9222D850}" sibTransId="{B73C1401-D885-4CB2-8293-3B0E3AC33315}"/>
    <dgm:cxn modelId="{6D4FB943-A359-4C1C-8443-4E4553C9E89A}" srcId="{4000E2D0-EF77-4562-A7C5-98D665882419}" destId="{589D8B9B-C7EB-43FC-B20D-06141AA7EC7F}" srcOrd="0" destOrd="0" parTransId="{F43F81BD-5799-41AA-A1EE-44B2244FEB16}" sibTransId="{3564270A-3514-4BDB-930F-FC59E1A6871A}"/>
    <dgm:cxn modelId="{EE748879-9338-423A-ACB7-E1D69CB18283}" type="presOf" srcId="{CA1E584A-8DBE-437D-943D-91212503617D}" destId="{2585BB9C-72CB-4E46-B4F6-7E8297AAF4F3}" srcOrd="1" destOrd="1" presId="urn:microsoft.com/office/officeart/2005/8/layout/venn1"/>
    <dgm:cxn modelId="{607EF485-7DE5-4F66-B45D-9D1CFB73972D}" srcId="{589D8B9B-C7EB-43FC-B20D-06141AA7EC7F}" destId="{92269357-6607-4CE6-AB3A-ED71645DE933}" srcOrd="1" destOrd="0" parTransId="{E6162702-DB98-4B95-B863-D57376ED01EE}" sibTransId="{98E69151-802B-4D2A-9909-46AC47065144}"/>
    <dgm:cxn modelId="{7C01E2E3-D109-4B23-AAB0-02CF3F801F96}" type="presOf" srcId="{CA797BCF-E61A-4EA0-BD5D-D1599C4A53A8}" destId="{2585BB9C-72CB-4E46-B4F6-7E8297AAF4F3}" srcOrd="1" destOrd="0" presId="urn:microsoft.com/office/officeart/2005/8/layout/venn1"/>
    <dgm:cxn modelId="{929BF81F-D7C6-4C5B-AB87-17E5F0D40D6C}" type="presOf" srcId="{B5ACFF4B-F568-4611-9DD0-79F621C23575}" destId="{943095C7-78C0-4493-B776-7678A84D7A78}" srcOrd="0" destOrd="1" presId="urn:microsoft.com/office/officeart/2005/8/layout/venn1"/>
    <dgm:cxn modelId="{BFD5EB59-3197-4BE5-BB87-4AC30E04BC26}" type="presOf" srcId="{B5ACFF4B-F568-4611-9DD0-79F621C23575}" destId="{F4443D00-3934-4841-B344-68A09A27C808}" srcOrd="1" destOrd="1" presId="urn:microsoft.com/office/officeart/2005/8/layout/venn1"/>
    <dgm:cxn modelId="{C5DDAED2-1E26-4C09-9E2E-82C93D8CA85A}" type="presOf" srcId="{92269357-6607-4CE6-AB3A-ED71645DE933}" destId="{943095C7-78C0-4493-B776-7678A84D7A78}" srcOrd="0" destOrd="2" presId="urn:microsoft.com/office/officeart/2005/8/layout/venn1"/>
    <dgm:cxn modelId="{66CAEC8B-FB6F-49DF-8C63-F088E1FCB4EA}" srcId="{9719414D-A320-442A-83AD-495D8A62C239}" destId="{007F1A72-C926-4BD7-B0B5-960E461AC9CA}" srcOrd="1" destOrd="0" parTransId="{9B0200FA-7053-4FE0-AD43-221965C884CB}" sibTransId="{CA02C243-4965-4603-92BA-5D7FF26D146B}"/>
    <dgm:cxn modelId="{E312FA52-2A13-42CC-83D7-50C0B7CD0708}" type="presOf" srcId="{7662B063-0E15-4569-A406-185CCB4B29C1}" destId="{943095C7-78C0-4493-B776-7678A84D7A78}" srcOrd="0" destOrd="3" presId="urn:microsoft.com/office/officeart/2005/8/layout/venn1"/>
    <dgm:cxn modelId="{A22C64D6-3C89-4630-BF49-BCD5DC9E5E2A}" type="presOf" srcId="{E7796EBC-2A28-4A2D-AB32-25B0D1012DD0}" destId="{47BD05BA-D14A-4EB7-85A7-75F7B1751FA7}" srcOrd="1" destOrd="1" presId="urn:microsoft.com/office/officeart/2005/8/layout/venn1"/>
    <dgm:cxn modelId="{7148CA94-B7B6-41CE-968C-EFCEA965BBC8}" type="presOf" srcId="{007F1A72-C926-4BD7-B0B5-960E461AC9CA}" destId="{47BD05BA-D14A-4EB7-85A7-75F7B1751FA7}" srcOrd="1" destOrd="2" presId="urn:microsoft.com/office/officeart/2005/8/layout/venn1"/>
    <dgm:cxn modelId="{E85E94C3-8654-4D50-9271-E6923E7C9647}" srcId="{589D8B9B-C7EB-43FC-B20D-06141AA7EC7F}" destId="{B5ACFF4B-F568-4611-9DD0-79F621C23575}" srcOrd="0" destOrd="0" parTransId="{1E8B771F-84A6-499D-A777-024BD5691D64}" sibTransId="{9E59AB31-AE8A-4706-82EF-29D412B292AA}"/>
    <dgm:cxn modelId="{D8B4F684-A50C-411A-8A73-B4DEADCC0466}" type="presOf" srcId="{CA797BCF-E61A-4EA0-BD5D-D1599C4A53A8}" destId="{3AD41B87-AF0F-4C41-B129-2EE99AE67C28}" srcOrd="0" destOrd="0" presId="urn:microsoft.com/office/officeart/2005/8/layout/venn1"/>
    <dgm:cxn modelId="{96CB1095-DDDC-4611-A1E8-D0269F81F1DC}" srcId="{4000E2D0-EF77-4562-A7C5-98D665882419}" destId="{9719414D-A320-442A-83AD-495D8A62C239}" srcOrd="1" destOrd="0" parTransId="{3C99B76E-9BAA-47C3-993F-1095610FFD30}" sibTransId="{42A62FEB-2573-4226-8E16-566AC5FB39FA}"/>
    <dgm:cxn modelId="{B4CD622F-094B-4FCB-8726-D082607B2818}" type="presParOf" srcId="{70C38FE3-859F-40AE-A9C4-2CEBD49E07C7}" destId="{943095C7-78C0-4493-B776-7678A84D7A78}" srcOrd="0" destOrd="0" presId="urn:microsoft.com/office/officeart/2005/8/layout/venn1"/>
    <dgm:cxn modelId="{09B47C63-A034-42CE-87D1-22DC5EE21BB6}" type="presParOf" srcId="{70C38FE3-859F-40AE-A9C4-2CEBD49E07C7}" destId="{F4443D00-3934-4841-B344-68A09A27C808}" srcOrd="1" destOrd="0" presId="urn:microsoft.com/office/officeart/2005/8/layout/venn1"/>
    <dgm:cxn modelId="{D23A6207-C3BA-4D69-9542-53BA3940D05A}" type="presParOf" srcId="{70C38FE3-859F-40AE-A9C4-2CEBD49E07C7}" destId="{39112E55-871A-4700-BBEA-AAB5F33006B6}" srcOrd="2" destOrd="0" presId="urn:microsoft.com/office/officeart/2005/8/layout/venn1"/>
    <dgm:cxn modelId="{16625CEC-13D1-4573-A128-5C5A39AD88A4}" type="presParOf" srcId="{70C38FE3-859F-40AE-A9C4-2CEBD49E07C7}" destId="{47BD05BA-D14A-4EB7-85A7-75F7B1751FA7}" srcOrd="3" destOrd="0" presId="urn:microsoft.com/office/officeart/2005/8/layout/venn1"/>
    <dgm:cxn modelId="{ACB3BA81-BF7E-4631-8B66-A1F9C817A01F}" type="presParOf" srcId="{70C38FE3-859F-40AE-A9C4-2CEBD49E07C7}" destId="{3AD41B87-AF0F-4C41-B129-2EE99AE67C28}" srcOrd="4" destOrd="0" presId="urn:microsoft.com/office/officeart/2005/8/layout/venn1"/>
    <dgm:cxn modelId="{BFA3F69B-7F58-4E34-A9BD-A05B263D728E}" type="presParOf" srcId="{70C38FE3-859F-40AE-A9C4-2CEBD49E07C7}" destId="{2585BB9C-72CB-4E46-B4F6-7E8297AAF4F3}"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3095C7-78C0-4493-B776-7678A84D7A78}">
      <dsp:nvSpPr>
        <dsp:cNvPr id="0" name=""/>
        <dsp:cNvSpPr/>
      </dsp:nvSpPr>
      <dsp:spPr>
        <a:xfrm>
          <a:off x="2460881" y="72894"/>
          <a:ext cx="2497115" cy="2545352"/>
        </a:xfrm>
        <a:prstGeom prst="ellipse">
          <a:avLst/>
        </a:prstGeom>
        <a:solidFill>
          <a:srgbClr val="4F81BD">
            <a:alpha val="50000"/>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lvl="0" algn="ctr" defTabSz="1244600">
            <a:lnSpc>
              <a:spcPct val="90000"/>
            </a:lnSpc>
            <a:spcBef>
              <a:spcPct val="0"/>
            </a:spcBef>
            <a:spcAft>
              <a:spcPct val="35000"/>
            </a:spcAft>
          </a:pPr>
          <a:r>
            <a:rPr lang="de-DE" sz="2800" kern="1200" dirty="0">
              <a:solidFill>
                <a:sysClr val="windowText" lastClr="000000">
                  <a:hueOff val="0"/>
                  <a:satOff val="0"/>
                  <a:lumOff val="0"/>
                  <a:alphaOff val="0"/>
                </a:sysClr>
              </a:solidFill>
              <a:latin typeface="+mn-lt"/>
              <a:ea typeface="+mn-ea"/>
              <a:cs typeface="+mn-cs"/>
            </a:rPr>
            <a:t>Rundfunk </a:t>
          </a:r>
          <a:r>
            <a:rPr lang="de-DE" sz="2800" kern="1200" dirty="0" smtClean="0">
              <a:solidFill>
                <a:sysClr val="windowText" lastClr="000000">
                  <a:hueOff val="0"/>
                  <a:satOff val="0"/>
                  <a:lumOff val="0"/>
                  <a:alphaOff val="0"/>
                </a:sysClr>
              </a:solidFill>
              <a:latin typeface="+mn-lt"/>
              <a:ea typeface="+mn-ea"/>
              <a:cs typeface="+mn-cs"/>
            </a:rPr>
            <a:t>15,7 </a:t>
          </a:r>
          <a:endParaRPr lang="de-DE" sz="2800" kern="1200" dirty="0">
            <a:solidFill>
              <a:sysClr val="windowText" lastClr="000000">
                <a:hueOff val="0"/>
                <a:satOff val="0"/>
                <a:lumOff val="0"/>
                <a:alphaOff val="0"/>
              </a:sysClr>
            </a:solidFill>
            <a:latin typeface="+mn-lt"/>
            <a:ea typeface="+mn-ea"/>
            <a:cs typeface="+mn-cs"/>
          </a:endParaRPr>
        </a:p>
        <a:p>
          <a:pPr marL="0" lvl="1" indent="-72000" algn="l" defTabSz="622300">
            <a:lnSpc>
              <a:spcPct val="90000"/>
            </a:lnSpc>
            <a:spcBef>
              <a:spcPct val="0"/>
            </a:spcBef>
            <a:spcAft>
              <a:spcPct val="15000"/>
            </a:spcAft>
            <a:buChar char="••"/>
          </a:pPr>
          <a:r>
            <a:rPr lang="de-DE" sz="1400" kern="1200" dirty="0">
              <a:solidFill>
                <a:sysClr val="windowText" lastClr="000000">
                  <a:hueOff val="0"/>
                  <a:satOff val="0"/>
                  <a:lumOff val="0"/>
                  <a:alphaOff val="0"/>
                </a:sysClr>
              </a:solidFill>
              <a:latin typeface="+mn-lt"/>
              <a:ea typeface="+mn-ea"/>
              <a:cs typeface="+mn-cs"/>
            </a:rPr>
            <a:t>klassisch TV und Radio</a:t>
          </a:r>
        </a:p>
        <a:p>
          <a:pPr marL="0" lvl="1" indent="-72000" algn="l" defTabSz="622300">
            <a:lnSpc>
              <a:spcPct val="90000"/>
            </a:lnSpc>
            <a:spcBef>
              <a:spcPct val="0"/>
            </a:spcBef>
            <a:spcAft>
              <a:spcPct val="15000"/>
            </a:spcAft>
            <a:buChar char="••"/>
          </a:pPr>
          <a:r>
            <a:rPr lang="de-DE" sz="1400" kern="1200" dirty="0" err="1">
              <a:solidFill>
                <a:sysClr val="windowText" lastClr="000000">
                  <a:hueOff val="0"/>
                  <a:satOff val="0"/>
                  <a:lumOff val="0"/>
                  <a:alphaOff val="0"/>
                </a:sysClr>
              </a:solidFill>
              <a:latin typeface="+mn-lt"/>
              <a:ea typeface="+mn-ea"/>
              <a:cs typeface="+mn-cs"/>
            </a:rPr>
            <a:t>ör</a:t>
          </a:r>
          <a:r>
            <a:rPr lang="de-DE" sz="1400" kern="1200" dirty="0">
              <a:solidFill>
                <a:sysClr val="windowText" lastClr="000000">
                  <a:hueOff val="0"/>
                  <a:satOff val="0"/>
                  <a:lumOff val="0"/>
                  <a:alphaOff val="0"/>
                </a:sysClr>
              </a:solidFill>
              <a:latin typeface="+mn-lt"/>
              <a:ea typeface="+mn-ea"/>
              <a:cs typeface="+mn-cs"/>
            </a:rPr>
            <a:t> und privat</a:t>
          </a:r>
        </a:p>
        <a:p>
          <a:pPr marL="0" lvl="1" indent="-72000" algn="l" defTabSz="622300">
            <a:lnSpc>
              <a:spcPct val="90000"/>
            </a:lnSpc>
            <a:spcBef>
              <a:spcPct val="0"/>
            </a:spcBef>
            <a:spcAft>
              <a:spcPct val="15000"/>
            </a:spcAft>
            <a:buChar char="••"/>
          </a:pPr>
          <a:r>
            <a:rPr lang="de-DE" sz="1400" kern="1200" dirty="0" smtClean="0">
              <a:solidFill>
                <a:sysClr val="windowText" lastClr="000000">
                  <a:hueOff val="0"/>
                  <a:satOff val="0"/>
                  <a:lumOff val="0"/>
                  <a:alphaOff val="0"/>
                </a:sysClr>
              </a:solidFill>
              <a:latin typeface="+mn-lt"/>
              <a:ea typeface="+mn-ea"/>
              <a:cs typeface="+mn-cs"/>
            </a:rPr>
            <a:t>und via </a:t>
          </a:r>
          <a:r>
            <a:rPr lang="de-DE" sz="1400" kern="1200" dirty="0">
              <a:solidFill>
                <a:sysClr val="windowText" lastClr="000000">
                  <a:hueOff val="0"/>
                  <a:satOff val="0"/>
                  <a:lumOff val="0"/>
                  <a:alphaOff val="0"/>
                </a:sysClr>
              </a:solidFill>
              <a:latin typeface="+mn-lt"/>
              <a:ea typeface="+mn-ea"/>
              <a:cs typeface="+mn-cs"/>
            </a:rPr>
            <a:t>Internet</a:t>
          </a:r>
        </a:p>
      </dsp:txBody>
      <dsp:txXfrm>
        <a:off x="2793830" y="518330"/>
        <a:ext cx="1831218" cy="1145408"/>
      </dsp:txXfrm>
    </dsp:sp>
    <dsp:sp modelId="{39112E55-871A-4700-BBEA-AAB5F33006B6}">
      <dsp:nvSpPr>
        <dsp:cNvPr id="0" name=""/>
        <dsp:cNvSpPr/>
      </dsp:nvSpPr>
      <dsp:spPr>
        <a:xfrm>
          <a:off x="3711158" y="1309670"/>
          <a:ext cx="2254940" cy="2341686"/>
        </a:xfrm>
        <a:prstGeom prst="ellipse">
          <a:avLst/>
        </a:prstGeom>
        <a:solidFill>
          <a:srgbClr val="4F81BD">
            <a:alpha val="50000"/>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b" anchorCtr="0">
          <a:noAutofit/>
        </a:bodyPr>
        <a:lstStyle/>
        <a:p>
          <a:pPr lvl="0" algn="l" defTabSz="889000">
            <a:lnSpc>
              <a:spcPct val="90000"/>
            </a:lnSpc>
            <a:spcBef>
              <a:spcPct val="0"/>
            </a:spcBef>
            <a:spcAft>
              <a:spcPct val="35000"/>
            </a:spcAft>
          </a:pPr>
          <a:endParaRPr lang="de-DE" sz="2000" kern="1200" dirty="0">
            <a:solidFill>
              <a:sysClr val="windowText" lastClr="000000">
                <a:hueOff val="0"/>
                <a:satOff val="0"/>
                <a:lumOff val="0"/>
                <a:alphaOff val="0"/>
              </a:sysClr>
            </a:solidFill>
            <a:latin typeface="+mn-lt"/>
            <a:ea typeface="+mn-ea"/>
            <a:cs typeface="+mn-cs"/>
          </a:endParaRPr>
        </a:p>
        <a:p>
          <a:pPr lvl="0" algn="l" defTabSz="889000">
            <a:lnSpc>
              <a:spcPct val="90000"/>
            </a:lnSpc>
            <a:spcBef>
              <a:spcPct val="0"/>
            </a:spcBef>
            <a:spcAft>
              <a:spcPct val="35000"/>
            </a:spcAft>
          </a:pPr>
          <a:r>
            <a:rPr lang="de-DE" sz="2800" kern="1200" dirty="0">
              <a:solidFill>
                <a:sysClr val="windowText" lastClr="000000">
                  <a:hueOff val="0"/>
                  <a:satOff val="0"/>
                  <a:lumOff val="0"/>
                  <a:alphaOff val="0"/>
                </a:sysClr>
              </a:solidFill>
              <a:latin typeface="+mn-lt"/>
              <a:ea typeface="+mn-ea"/>
              <a:cs typeface="+mn-cs"/>
            </a:rPr>
            <a:t>Print </a:t>
          </a:r>
          <a:r>
            <a:rPr lang="de-DE" sz="2800" kern="1200" dirty="0" smtClean="0">
              <a:solidFill>
                <a:sysClr val="windowText" lastClr="000000">
                  <a:hueOff val="0"/>
                  <a:satOff val="0"/>
                  <a:lumOff val="0"/>
                  <a:alphaOff val="0"/>
                </a:sysClr>
              </a:solidFill>
              <a:latin typeface="+mn-lt"/>
              <a:ea typeface="+mn-ea"/>
              <a:cs typeface="+mn-cs"/>
            </a:rPr>
            <a:t>4,6</a:t>
          </a:r>
          <a:endParaRPr lang="de-DE" sz="2800" kern="1200" dirty="0">
            <a:solidFill>
              <a:sysClr val="windowText" lastClr="000000">
                <a:hueOff val="0"/>
                <a:satOff val="0"/>
                <a:lumOff val="0"/>
                <a:alphaOff val="0"/>
              </a:sysClr>
            </a:solidFill>
            <a:latin typeface="+mn-lt"/>
            <a:ea typeface="+mn-ea"/>
            <a:cs typeface="+mn-cs"/>
          </a:endParaRPr>
        </a:p>
        <a:p>
          <a:pPr marL="114300" lvl="1" indent="-114300" algn="l" defTabSz="622300">
            <a:lnSpc>
              <a:spcPct val="90000"/>
            </a:lnSpc>
            <a:spcBef>
              <a:spcPct val="0"/>
            </a:spcBef>
            <a:spcAft>
              <a:spcPct val="15000"/>
            </a:spcAft>
            <a:buChar char="••"/>
          </a:pPr>
          <a:r>
            <a:rPr lang="de-DE" sz="1400" kern="1200" dirty="0">
              <a:solidFill>
                <a:sysClr val="windowText" lastClr="000000">
                  <a:hueOff val="0"/>
                  <a:satOff val="0"/>
                  <a:lumOff val="0"/>
                  <a:alphaOff val="0"/>
                </a:sysClr>
              </a:solidFill>
              <a:latin typeface="+mn-lt"/>
              <a:ea typeface="+mn-ea"/>
              <a:cs typeface="+mn-cs"/>
            </a:rPr>
            <a:t>Zeitungen, Zeitschriften </a:t>
          </a:r>
        </a:p>
        <a:p>
          <a:pPr marL="114300" lvl="1" indent="-114300" algn="l" defTabSz="622300">
            <a:lnSpc>
              <a:spcPct val="90000"/>
            </a:lnSpc>
            <a:spcBef>
              <a:spcPct val="0"/>
            </a:spcBef>
            <a:spcAft>
              <a:spcPct val="15000"/>
            </a:spcAft>
            <a:buChar char="••"/>
          </a:pPr>
          <a:r>
            <a:rPr lang="de-DE" sz="1400" kern="1200" dirty="0" smtClean="0">
              <a:solidFill>
                <a:sysClr val="windowText" lastClr="000000">
                  <a:hueOff val="0"/>
                  <a:satOff val="0"/>
                  <a:lumOff val="0"/>
                  <a:alphaOff val="0"/>
                </a:sysClr>
              </a:solidFill>
              <a:latin typeface="+mn-lt"/>
              <a:ea typeface="+mn-ea"/>
              <a:cs typeface="+mn-cs"/>
            </a:rPr>
            <a:t>und via </a:t>
          </a:r>
          <a:r>
            <a:rPr lang="de-DE" sz="1400" kern="1200" dirty="0">
              <a:solidFill>
                <a:sysClr val="windowText" lastClr="000000">
                  <a:hueOff val="0"/>
                  <a:satOff val="0"/>
                  <a:lumOff val="0"/>
                  <a:alphaOff val="0"/>
                </a:sysClr>
              </a:solidFill>
              <a:latin typeface="+mn-lt"/>
              <a:ea typeface="+mn-ea"/>
              <a:cs typeface="+mn-cs"/>
            </a:rPr>
            <a:t>Internet</a:t>
          </a:r>
        </a:p>
      </dsp:txBody>
      <dsp:txXfrm>
        <a:off x="4400794" y="1914605"/>
        <a:ext cx="1352964" cy="1287927"/>
      </dsp:txXfrm>
    </dsp:sp>
    <dsp:sp modelId="{3AD41B87-AF0F-4C41-B129-2EE99AE67C28}">
      <dsp:nvSpPr>
        <dsp:cNvPr id="0" name=""/>
        <dsp:cNvSpPr/>
      </dsp:nvSpPr>
      <dsp:spPr>
        <a:xfrm>
          <a:off x="1933811" y="1851311"/>
          <a:ext cx="2016071" cy="2016071"/>
        </a:xfrm>
        <a:prstGeom prst="ellipse">
          <a:avLst/>
        </a:prstGeom>
        <a:solidFill>
          <a:srgbClr val="4F81BD">
            <a:alpha val="50000"/>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lvl="0" algn="ctr" defTabSz="1066800">
            <a:lnSpc>
              <a:spcPct val="90000"/>
            </a:lnSpc>
            <a:spcBef>
              <a:spcPct val="0"/>
            </a:spcBef>
            <a:spcAft>
              <a:spcPct val="35000"/>
            </a:spcAft>
          </a:pPr>
          <a:r>
            <a:rPr lang="de-DE" sz="2400" kern="1200" dirty="0">
              <a:solidFill>
                <a:sysClr val="windowText" lastClr="000000">
                  <a:hueOff val="0"/>
                  <a:satOff val="0"/>
                  <a:lumOff val="0"/>
                  <a:alphaOff val="0"/>
                </a:sysClr>
              </a:solidFill>
              <a:latin typeface="+mn-lt"/>
              <a:ea typeface="+mn-ea"/>
              <a:cs typeface="+mn-cs"/>
            </a:rPr>
            <a:t>Online Anbieter </a:t>
          </a:r>
          <a:r>
            <a:rPr lang="de-DE" sz="2400" kern="1200" dirty="0" smtClean="0">
              <a:solidFill>
                <a:sysClr val="windowText" lastClr="000000">
                  <a:hueOff val="0"/>
                  <a:satOff val="0"/>
                  <a:lumOff val="0"/>
                  <a:alphaOff val="0"/>
                </a:sysClr>
              </a:solidFill>
              <a:latin typeface="+mn-lt"/>
              <a:ea typeface="+mn-ea"/>
              <a:cs typeface="+mn-cs"/>
            </a:rPr>
            <a:t>0,1</a:t>
          </a:r>
          <a:endParaRPr lang="de-DE" sz="2400" kern="1200" dirty="0">
            <a:solidFill>
              <a:sysClr val="windowText" lastClr="000000">
                <a:hueOff val="0"/>
                <a:satOff val="0"/>
                <a:lumOff val="0"/>
                <a:alphaOff val="0"/>
              </a:sysClr>
            </a:solidFill>
            <a:latin typeface="+mn-lt"/>
            <a:ea typeface="+mn-ea"/>
            <a:cs typeface="+mn-cs"/>
          </a:endParaRPr>
        </a:p>
        <a:p>
          <a:pPr marL="114300" lvl="1" indent="-114300" algn="ctr" defTabSz="622300">
            <a:lnSpc>
              <a:spcPct val="90000"/>
            </a:lnSpc>
            <a:spcBef>
              <a:spcPct val="0"/>
            </a:spcBef>
            <a:spcAft>
              <a:spcPct val="15000"/>
            </a:spcAft>
            <a:buChar char="••"/>
          </a:pPr>
          <a:r>
            <a:rPr lang="de-DE" sz="1400" kern="1200" dirty="0" smtClean="0">
              <a:solidFill>
                <a:sysClr val="windowText" lastClr="000000">
                  <a:hueOff val="0"/>
                  <a:satOff val="0"/>
                  <a:lumOff val="0"/>
                  <a:alphaOff val="0"/>
                </a:sysClr>
              </a:solidFill>
              <a:latin typeface="+mn-lt"/>
              <a:ea typeface="+mn-ea"/>
              <a:cs typeface="+mn-cs"/>
            </a:rPr>
            <a:t>Netzzeitungen</a:t>
          </a:r>
          <a:r>
            <a:rPr lang="de-DE" sz="1400" kern="1200" dirty="0">
              <a:solidFill>
                <a:sysClr val="windowText" lastClr="000000">
                  <a:hueOff val="0"/>
                  <a:satOff val="0"/>
                  <a:lumOff val="0"/>
                  <a:alphaOff val="0"/>
                </a:sysClr>
              </a:solidFill>
              <a:latin typeface="+mn-lt"/>
              <a:ea typeface="+mn-ea"/>
              <a:cs typeface="+mn-cs"/>
            </a:rPr>
            <a:t>, </a:t>
          </a:r>
          <a:r>
            <a:rPr lang="de-DE" sz="1400" kern="1200" dirty="0" smtClean="0">
              <a:solidFill>
                <a:sysClr val="windowText" lastClr="000000">
                  <a:hueOff val="0"/>
                  <a:satOff val="0"/>
                  <a:lumOff val="0"/>
                  <a:alphaOff val="0"/>
                </a:sysClr>
              </a:solidFill>
              <a:latin typeface="+mn-lt"/>
              <a:ea typeface="+mn-ea"/>
              <a:cs typeface="+mn-cs"/>
            </a:rPr>
            <a:t>Portale</a:t>
          </a:r>
          <a:endParaRPr lang="de-DE" sz="1400" kern="1200" dirty="0">
            <a:solidFill>
              <a:sysClr val="windowText" lastClr="000000">
                <a:hueOff val="0"/>
                <a:satOff val="0"/>
                <a:lumOff val="0"/>
                <a:alphaOff val="0"/>
              </a:sysClr>
            </a:solidFill>
            <a:latin typeface="+mn-lt"/>
            <a:ea typeface="+mn-ea"/>
            <a:cs typeface="+mn-cs"/>
          </a:endParaRPr>
        </a:p>
      </dsp:txBody>
      <dsp:txXfrm>
        <a:off x="2123658" y="2372130"/>
        <a:ext cx="1209642" cy="1108839"/>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906"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39" tIns="47969" rIns="95939" bIns="47969" numCol="1" anchor="t" anchorCtr="0" compatLnSpc="1">
            <a:prstTxWarp prst="textNoShape">
              <a:avLst/>
            </a:prstTxWarp>
          </a:bodyPr>
          <a:lstStyle>
            <a:lvl1pPr defTabSz="958850">
              <a:defRPr sz="1300"/>
            </a:lvl1pPr>
          </a:lstStyle>
          <a:p>
            <a:endParaRPr lang="de-DE"/>
          </a:p>
        </p:txBody>
      </p:sp>
      <p:sp>
        <p:nvSpPr>
          <p:cNvPr id="28675" name="Rectangle 3"/>
          <p:cNvSpPr>
            <a:spLocks noGrp="1" noChangeArrowheads="1"/>
          </p:cNvSpPr>
          <p:nvPr>
            <p:ph type="dt" sz="quarter" idx="1"/>
          </p:nvPr>
        </p:nvSpPr>
        <p:spPr bwMode="auto">
          <a:xfrm>
            <a:off x="3886095" y="0"/>
            <a:ext cx="2971905"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39" tIns="47969" rIns="95939" bIns="47969" numCol="1" anchor="t" anchorCtr="0" compatLnSpc="1">
            <a:prstTxWarp prst="textNoShape">
              <a:avLst/>
            </a:prstTxWarp>
          </a:bodyPr>
          <a:lstStyle>
            <a:lvl1pPr algn="r" defTabSz="958850">
              <a:defRPr sz="1300"/>
            </a:lvl1pPr>
          </a:lstStyle>
          <a:p>
            <a:endParaRPr lang="de-DE"/>
          </a:p>
        </p:txBody>
      </p:sp>
      <p:sp>
        <p:nvSpPr>
          <p:cNvPr id="28676" name="Rectangle 4"/>
          <p:cNvSpPr>
            <a:spLocks noGrp="1" noChangeArrowheads="1"/>
          </p:cNvSpPr>
          <p:nvPr>
            <p:ph type="ftr" sz="quarter" idx="2"/>
          </p:nvPr>
        </p:nvSpPr>
        <p:spPr bwMode="auto">
          <a:xfrm>
            <a:off x="0" y="9430306"/>
            <a:ext cx="2971906"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39" tIns="47969" rIns="95939" bIns="47969" numCol="1" anchor="b" anchorCtr="0" compatLnSpc="1">
            <a:prstTxWarp prst="textNoShape">
              <a:avLst/>
            </a:prstTxWarp>
          </a:bodyPr>
          <a:lstStyle>
            <a:lvl1pPr defTabSz="958850">
              <a:defRPr sz="1300"/>
            </a:lvl1pPr>
          </a:lstStyle>
          <a:p>
            <a:endParaRPr lang="de-DE"/>
          </a:p>
        </p:txBody>
      </p:sp>
      <p:sp>
        <p:nvSpPr>
          <p:cNvPr id="28677" name="Rectangle 5"/>
          <p:cNvSpPr>
            <a:spLocks noGrp="1" noChangeArrowheads="1"/>
          </p:cNvSpPr>
          <p:nvPr>
            <p:ph type="sldNum" sz="quarter" idx="3"/>
          </p:nvPr>
        </p:nvSpPr>
        <p:spPr bwMode="auto">
          <a:xfrm>
            <a:off x="3886095" y="9430306"/>
            <a:ext cx="2971905"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39" tIns="47969" rIns="95939" bIns="47969" numCol="1" anchor="b" anchorCtr="0" compatLnSpc="1">
            <a:prstTxWarp prst="textNoShape">
              <a:avLst/>
            </a:prstTxWarp>
          </a:bodyPr>
          <a:lstStyle>
            <a:lvl1pPr algn="r" defTabSz="958850">
              <a:defRPr sz="1300"/>
            </a:lvl1pPr>
          </a:lstStyle>
          <a:p>
            <a:fld id="{42E70E6D-4FBA-4E2A-B191-4E33E6BB89F7}" type="slidenum">
              <a:rPr lang="de-DE"/>
              <a:pPr/>
              <a:t>‹Nr.›</a:t>
            </a:fld>
            <a:endParaRPr lang="de-DE"/>
          </a:p>
        </p:txBody>
      </p:sp>
    </p:spTree>
    <p:extLst>
      <p:ext uri="{BB962C8B-B14F-4D97-AF65-F5344CB8AC3E}">
        <p14:creationId xmlns:p14="http://schemas.microsoft.com/office/powerpoint/2010/main" val="34578335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906"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39" tIns="47969" rIns="95939" bIns="47969" numCol="1" anchor="t" anchorCtr="0" compatLnSpc="1">
            <a:prstTxWarp prst="textNoShape">
              <a:avLst/>
            </a:prstTxWarp>
          </a:bodyPr>
          <a:lstStyle>
            <a:lvl1pPr defTabSz="958850">
              <a:defRPr sz="1300"/>
            </a:lvl1pPr>
          </a:lstStyle>
          <a:p>
            <a:endParaRPr lang="de-DE"/>
          </a:p>
        </p:txBody>
      </p:sp>
      <p:sp>
        <p:nvSpPr>
          <p:cNvPr id="5123" name="Rectangle 3"/>
          <p:cNvSpPr>
            <a:spLocks noGrp="1" noChangeArrowheads="1"/>
          </p:cNvSpPr>
          <p:nvPr>
            <p:ph type="dt" idx="1"/>
          </p:nvPr>
        </p:nvSpPr>
        <p:spPr bwMode="auto">
          <a:xfrm>
            <a:off x="3886095" y="0"/>
            <a:ext cx="2971905"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39" tIns="47969" rIns="95939" bIns="47969" numCol="1" anchor="t" anchorCtr="0" compatLnSpc="1">
            <a:prstTxWarp prst="textNoShape">
              <a:avLst/>
            </a:prstTxWarp>
          </a:bodyPr>
          <a:lstStyle>
            <a:lvl1pPr algn="r" defTabSz="958850">
              <a:defRPr sz="1300"/>
            </a:lvl1pPr>
          </a:lstStyle>
          <a:p>
            <a:endParaRPr lang="de-DE"/>
          </a:p>
        </p:txBody>
      </p:sp>
      <p:sp>
        <p:nvSpPr>
          <p:cNvPr id="5124" name="Rectangle 4"/>
          <p:cNvSpPr>
            <a:spLocks noGrp="1" noRot="1" noChangeAspect="1" noChangeArrowheads="1" noTextEdit="1"/>
          </p:cNvSpPr>
          <p:nvPr>
            <p:ph type="sldImg" idx="2"/>
          </p:nvPr>
        </p:nvSpPr>
        <p:spPr bwMode="auto">
          <a:xfrm>
            <a:off x="947738"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14189" y="4715153"/>
            <a:ext cx="5029622"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39" tIns="47969" rIns="95939" bIns="47969"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5126" name="Rectangle 6"/>
          <p:cNvSpPr>
            <a:spLocks noGrp="1" noChangeArrowheads="1"/>
          </p:cNvSpPr>
          <p:nvPr>
            <p:ph type="ftr" sz="quarter" idx="4"/>
          </p:nvPr>
        </p:nvSpPr>
        <p:spPr bwMode="auto">
          <a:xfrm>
            <a:off x="0" y="9430306"/>
            <a:ext cx="2971906"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39" tIns="47969" rIns="95939" bIns="47969" numCol="1" anchor="b" anchorCtr="0" compatLnSpc="1">
            <a:prstTxWarp prst="textNoShape">
              <a:avLst/>
            </a:prstTxWarp>
          </a:bodyPr>
          <a:lstStyle>
            <a:lvl1pPr defTabSz="958850">
              <a:defRPr sz="1300"/>
            </a:lvl1pPr>
          </a:lstStyle>
          <a:p>
            <a:endParaRPr lang="de-DE"/>
          </a:p>
        </p:txBody>
      </p:sp>
      <p:sp>
        <p:nvSpPr>
          <p:cNvPr id="5127" name="Rectangle 7"/>
          <p:cNvSpPr>
            <a:spLocks noGrp="1" noChangeArrowheads="1"/>
          </p:cNvSpPr>
          <p:nvPr>
            <p:ph type="sldNum" sz="quarter" idx="5"/>
          </p:nvPr>
        </p:nvSpPr>
        <p:spPr bwMode="auto">
          <a:xfrm>
            <a:off x="3886095" y="9430306"/>
            <a:ext cx="2971905"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39" tIns="47969" rIns="95939" bIns="47969" numCol="1" anchor="b" anchorCtr="0" compatLnSpc="1">
            <a:prstTxWarp prst="textNoShape">
              <a:avLst/>
            </a:prstTxWarp>
          </a:bodyPr>
          <a:lstStyle>
            <a:lvl1pPr algn="r" defTabSz="958850">
              <a:defRPr sz="1300"/>
            </a:lvl1pPr>
          </a:lstStyle>
          <a:p>
            <a:fld id="{09C6BA24-63AB-487E-816E-2F74D6E05D42}" type="slidenum">
              <a:rPr lang="de-DE"/>
              <a:pPr/>
              <a:t>‹Nr.›</a:t>
            </a:fld>
            <a:endParaRPr lang="de-DE"/>
          </a:p>
        </p:txBody>
      </p:sp>
    </p:spTree>
    <p:extLst>
      <p:ext uri="{BB962C8B-B14F-4D97-AF65-F5344CB8AC3E}">
        <p14:creationId xmlns:p14="http://schemas.microsoft.com/office/powerpoint/2010/main" val="359032592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C37DB2-9144-4C40-A6A4-7EB804E1FDE1}" type="slidenum">
              <a:rPr lang="de-DE"/>
              <a:pPr/>
              <a:t>1</a:t>
            </a:fld>
            <a:endParaRPr lang="de-DE"/>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de-DE"/>
              <a:t>Notizen: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C37DB2-9144-4C40-A6A4-7EB804E1FDE1}" type="slidenum">
              <a:rPr lang="de-DE"/>
              <a:pPr/>
              <a:t>44</a:t>
            </a:fld>
            <a:endParaRPr lang="de-DE"/>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de-DE"/>
              <a:t>Notizen:</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3081" name="Line 9"/>
          <p:cNvSpPr>
            <a:spLocks noChangeShapeType="1"/>
          </p:cNvSpPr>
          <p:nvPr/>
        </p:nvSpPr>
        <p:spPr bwMode="auto">
          <a:xfrm>
            <a:off x="609600" y="3048000"/>
            <a:ext cx="7848600" cy="1588"/>
          </a:xfrm>
          <a:prstGeom prst="line">
            <a:avLst/>
          </a:prstGeom>
          <a:noFill/>
          <a:ln w="12700">
            <a:solidFill>
              <a:srgbClr val="FF731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74" name="Rectangle 2"/>
          <p:cNvSpPr>
            <a:spLocks noGrp="1" noChangeArrowheads="1"/>
          </p:cNvSpPr>
          <p:nvPr>
            <p:ph type="ctrTitle"/>
          </p:nvPr>
        </p:nvSpPr>
        <p:spPr>
          <a:xfrm>
            <a:off x="609600" y="1524000"/>
            <a:ext cx="7848600" cy="1371600"/>
          </a:xfrm>
        </p:spPr>
        <p:txBody>
          <a:bodyPr/>
          <a:lstStyle>
            <a:lvl1pPr algn="l">
              <a:defRPr sz="3600"/>
            </a:lvl1pPr>
          </a:lstStyle>
          <a:p>
            <a:pPr lvl="0"/>
            <a:r>
              <a:rPr lang="de-DE" noProof="0" smtClean="0"/>
              <a:t>Klicken Sie, um das Titelformat zu bearbeiten</a:t>
            </a:r>
          </a:p>
        </p:txBody>
      </p:sp>
      <p:sp>
        <p:nvSpPr>
          <p:cNvPr id="3075" name="Rectangle 3"/>
          <p:cNvSpPr>
            <a:spLocks noGrp="1" noChangeArrowheads="1"/>
          </p:cNvSpPr>
          <p:nvPr>
            <p:ph type="subTitle" idx="1"/>
          </p:nvPr>
        </p:nvSpPr>
        <p:spPr>
          <a:xfrm>
            <a:off x="609600" y="3200400"/>
            <a:ext cx="7848600" cy="1752600"/>
          </a:xfrm>
        </p:spPr>
        <p:txBody>
          <a:bodyPr rIns="0"/>
          <a:lstStyle>
            <a:lvl2pPr marL="1588" lvl="1" indent="0" algn="r">
              <a:spcBef>
                <a:spcPct val="0"/>
              </a:spcBef>
              <a:spcAft>
                <a:spcPct val="50000"/>
              </a:spcAft>
              <a:buFontTx/>
              <a:buNone/>
              <a:defRPr sz="2200"/>
            </a:lvl2pPr>
          </a:lstStyle>
          <a:p>
            <a:pPr lvl="1"/>
            <a:r>
              <a:rPr lang="de-DE" noProof="0" smtClean="0"/>
              <a:t>Klicken Sie, um das Format des Untertitelmasters zu bearbeiten</a:t>
            </a:r>
          </a:p>
        </p:txBody>
      </p:sp>
      <p:pic>
        <p:nvPicPr>
          <p:cNvPr id="3087" name="Picture 15" descr="hbi_logo deutsch"/>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435600" y="404813"/>
            <a:ext cx="2984500" cy="7493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defRPr/>
            </a:lvl1pPr>
          </a:lstStyle>
          <a:p>
            <a:r>
              <a:rPr lang="de-DE"/>
              <a:t>Dozent</a:t>
            </a:r>
          </a:p>
        </p:txBody>
      </p:sp>
      <p:sp>
        <p:nvSpPr>
          <p:cNvPr id="5" name="Foliennummernplatzhalter 4"/>
          <p:cNvSpPr>
            <a:spLocks noGrp="1"/>
          </p:cNvSpPr>
          <p:nvPr>
            <p:ph type="sldNum" sz="quarter" idx="11"/>
          </p:nvPr>
        </p:nvSpPr>
        <p:spPr/>
        <p:txBody>
          <a:bodyPr/>
          <a:lstStyle>
            <a:lvl1pPr>
              <a:defRPr/>
            </a:lvl1pPr>
          </a:lstStyle>
          <a:p>
            <a:r>
              <a:rPr lang="de-DE"/>
              <a:t>Seite </a:t>
            </a:r>
            <a:fld id="{C2B3B266-501A-43F1-A359-19FE0F647065}" type="slidenum">
              <a:rPr lang="de-DE"/>
              <a:pPr/>
              <a:t>‹Nr.›</a:t>
            </a:fld>
            <a:endParaRPr lang="de-DE"/>
          </a:p>
        </p:txBody>
      </p:sp>
    </p:spTree>
    <p:extLst>
      <p:ext uri="{BB962C8B-B14F-4D97-AF65-F5344CB8AC3E}">
        <p14:creationId xmlns:p14="http://schemas.microsoft.com/office/powerpoint/2010/main" val="1916531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86550" y="228600"/>
            <a:ext cx="2152650" cy="60960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228600" y="228600"/>
            <a:ext cx="6305550" cy="60960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defRPr/>
            </a:lvl1pPr>
          </a:lstStyle>
          <a:p>
            <a:r>
              <a:rPr lang="de-DE"/>
              <a:t>Dozent</a:t>
            </a:r>
          </a:p>
        </p:txBody>
      </p:sp>
      <p:sp>
        <p:nvSpPr>
          <p:cNvPr id="5" name="Foliennummernplatzhalter 4"/>
          <p:cNvSpPr>
            <a:spLocks noGrp="1"/>
          </p:cNvSpPr>
          <p:nvPr>
            <p:ph type="sldNum" sz="quarter" idx="11"/>
          </p:nvPr>
        </p:nvSpPr>
        <p:spPr/>
        <p:txBody>
          <a:bodyPr/>
          <a:lstStyle>
            <a:lvl1pPr>
              <a:defRPr/>
            </a:lvl1pPr>
          </a:lstStyle>
          <a:p>
            <a:r>
              <a:rPr lang="de-DE"/>
              <a:t>Seite </a:t>
            </a:r>
            <a:fld id="{9234F1EB-D698-4CB1-80B7-842A6C9ECA83}" type="slidenum">
              <a:rPr lang="de-DE"/>
              <a:pPr/>
              <a:t>‹Nr.›</a:t>
            </a:fld>
            <a:endParaRPr lang="de-DE"/>
          </a:p>
        </p:txBody>
      </p:sp>
    </p:spTree>
    <p:extLst>
      <p:ext uri="{BB962C8B-B14F-4D97-AF65-F5344CB8AC3E}">
        <p14:creationId xmlns:p14="http://schemas.microsoft.com/office/powerpoint/2010/main" val="390110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defRPr/>
            </a:lvl1pPr>
          </a:lstStyle>
          <a:p>
            <a:r>
              <a:rPr lang="de-DE"/>
              <a:t>Dozent</a:t>
            </a:r>
          </a:p>
        </p:txBody>
      </p:sp>
      <p:sp>
        <p:nvSpPr>
          <p:cNvPr id="5" name="Foliennummernplatzhalter 4"/>
          <p:cNvSpPr>
            <a:spLocks noGrp="1"/>
          </p:cNvSpPr>
          <p:nvPr>
            <p:ph type="sldNum" sz="quarter" idx="11"/>
          </p:nvPr>
        </p:nvSpPr>
        <p:spPr/>
        <p:txBody>
          <a:bodyPr/>
          <a:lstStyle>
            <a:lvl1pPr>
              <a:defRPr/>
            </a:lvl1pPr>
          </a:lstStyle>
          <a:p>
            <a:r>
              <a:rPr lang="de-DE"/>
              <a:t>Seite </a:t>
            </a:r>
            <a:fld id="{0D3F7603-62A8-4292-B350-C7B52F9062D3}" type="slidenum">
              <a:rPr lang="de-DE"/>
              <a:pPr/>
              <a:t>‹Nr.›</a:t>
            </a:fld>
            <a:endParaRPr lang="de-DE"/>
          </a:p>
        </p:txBody>
      </p:sp>
    </p:spTree>
    <p:extLst>
      <p:ext uri="{BB962C8B-B14F-4D97-AF65-F5344CB8AC3E}">
        <p14:creationId xmlns:p14="http://schemas.microsoft.com/office/powerpoint/2010/main" val="2313273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Fußzeilenplatzhalter 3"/>
          <p:cNvSpPr>
            <a:spLocks noGrp="1"/>
          </p:cNvSpPr>
          <p:nvPr>
            <p:ph type="ftr" sz="quarter" idx="10"/>
          </p:nvPr>
        </p:nvSpPr>
        <p:spPr/>
        <p:txBody>
          <a:bodyPr/>
          <a:lstStyle>
            <a:lvl1pPr>
              <a:defRPr/>
            </a:lvl1pPr>
          </a:lstStyle>
          <a:p>
            <a:r>
              <a:rPr lang="de-DE"/>
              <a:t>Dozent</a:t>
            </a:r>
          </a:p>
        </p:txBody>
      </p:sp>
      <p:sp>
        <p:nvSpPr>
          <p:cNvPr id="5" name="Foliennummernplatzhalter 4"/>
          <p:cNvSpPr>
            <a:spLocks noGrp="1"/>
          </p:cNvSpPr>
          <p:nvPr>
            <p:ph type="sldNum" sz="quarter" idx="11"/>
          </p:nvPr>
        </p:nvSpPr>
        <p:spPr/>
        <p:txBody>
          <a:bodyPr/>
          <a:lstStyle>
            <a:lvl1pPr>
              <a:defRPr/>
            </a:lvl1pPr>
          </a:lstStyle>
          <a:p>
            <a:r>
              <a:rPr lang="de-DE"/>
              <a:t>Seite </a:t>
            </a:r>
            <a:fld id="{3A87F758-70B8-4E1E-A78D-63D1BAB29F8E}" type="slidenum">
              <a:rPr lang="de-DE"/>
              <a:pPr/>
              <a:t>‹Nr.›</a:t>
            </a:fld>
            <a:endParaRPr lang="de-DE"/>
          </a:p>
        </p:txBody>
      </p:sp>
    </p:spTree>
    <p:extLst>
      <p:ext uri="{BB962C8B-B14F-4D97-AF65-F5344CB8AC3E}">
        <p14:creationId xmlns:p14="http://schemas.microsoft.com/office/powerpoint/2010/main" val="4077413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228600" y="1828800"/>
            <a:ext cx="3352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3733800" y="1828800"/>
            <a:ext cx="3352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0"/>
          </p:nvPr>
        </p:nvSpPr>
        <p:spPr/>
        <p:txBody>
          <a:bodyPr/>
          <a:lstStyle>
            <a:lvl1pPr>
              <a:defRPr/>
            </a:lvl1pPr>
          </a:lstStyle>
          <a:p>
            <a:r>
              <a:rPr lang="de-DE"/>
              <a:t>Dozent</a:t>
            </a:r>
          </a:p>
        </p:txBody>
      </p:sp>
      <p:sp>
        <p:nvSpPr>
          <p:cNvPr id="6" name="Foliennummernplatzhalter 5"/>
          <p:cNvSpPr>
            <a:spLocks noGrp="1"/>
          </p:cNvSpPr>
          <p:nvPr>
            <p:ph type="sldNum" sz="quarter" idx="11"/>
          </p:nvPr>
        </p:nvSpPr>
        <p:spPr/>
        <p:txBody>
          <a:bodyPr/>
          <a:lstStyle>
            <a:lvl1pPr>
              <a:defRPr/>
            </a:lvl1pPr>
          </a:lstStyle>
          <a:p>
            <a:r>
              <a:rPr lang="de-DE"/>
              <a:t>Seite </a:t>
            </a:r>
            <a:fld id="{F0B2028F-E967-4689-AA0A-5928CCDBF589}" type="slidenum">
              <a:rPr lang="de-DE"/>
              <a:pPr/>
              <a:t>‹Nr.›</a:t>
            </a:fld>
            <a:endParaRPr lang="de-DE"/>
          </a:p>
        </p:txBody>
      </p:sp>
    </p:spTree>
    <p:extLst>
      <p:ext uri="{BB962C8B-B14F-4D97-AF65-F5344CB8AC3E}">
        <p14:creationId xmlns:p14="http://schemas.microsoft.com/office/powerpoint/2010/main" val="587076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lvl1pPr>
              <a:defRPr/>
            </a:lvl1pPr>
          </a:lstStyle>
          <a:p>
            <a:r>
              <a:rPr lang="de-DE"/>
              <a:t>Dozent</a:t>
            </a:r>
          </a:p>
        </p:txBody>
      </p:sp>
      <p:sp>
        <p:nvSpPr>
          <p:cNvPr id="8" name="Foliennummernplatzhalter 7"/>
          <p:cNvSpPr>
            <a:spLocks noGrp="1"/>
          </p:cNvSpPr>
          <p:nvPr>
            <p:ph type="sldNum" sz="quarter" idx="11"/>
          </p:nvPr>
        </p:nvSpPr>
        <p:spPr/>
        <p:txBody>
          <a:bodyPr/>
          <a:lstStyle>
            <a:lvl1pPr>
              <a:defRPr/>
            </a:lvl1pPr>
          </a:lstStyle>
          <a:p>
            <a:r>
              <a:rPr lang="de-DE"/>
              <a:t>Seite </a:t>
            </a:r>
            <a:fld id="{0D7C706C-87E1-43A3-9B0A-91632ADD4701}" type="slidenum">
              <a:rPr lang="de-DE"/>
              <a:pPr/>
              <a:t>‹Nr.›</a:t>
            </a:fld>
            <a:endParaRPr lang="de-DE"/>
          </a:p>
        </p:txBody>
      </p:sp>
    </p:spTree>
    <p:extLst>
      <p:ext uri="{BB962C8B-B14F-4D97-AF65-F5344CB8AC3E}">
        <p14:creationId xmlns:p14="http://schemas.microsoft.com/office/powerpoint/2010/main" val="3394141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lvl1pPr>
              <a:defRPr/>
            </a:lvl1pPr>
          </a:lstStyle>
          <a:p>
            <a:r>
              <a:rPr lang="de-DE"/>
              <a:t>Dozent</a:t>
            </a:r>
          </a:p>
        </p:txBody>
      </p:sp>
      <p:sp>
        <p:nvSpPr>
          <p:cNvPr id="4" name="Foliennummernplatzhalter 3"/>
          <p:cNvSpPr>
            <a:spLocks noGrp="1"/>
          </p:cNvSpPr>
          <p:nvPr>
            <p:ph type="sldNum" sz="quarter" idx="11"/>
          </p:nvPr>
        </p:nvSpPr>
        <p:spPr/>
        <p:txBody>
          <a:bodyPr/>
          <a:lstStyle>
            <a:lvl1pPr>
              <a:defRPr/>
            </a:lvl1pPr>
          </a:lstStyle>
          <a:p>
            <a:r>
              <a:rPr lang="de-DE"/>
              <a:t>Seite </a:t>
            </a:r>
            <a:fld id="{1BD65D53-2C73-42C7-97AF-284C37FE6E8B}" type="slidenum">
              <a:rPr lang="de-DE"/>
              <a:pPr/>
              <a:t>‹Nr.›</a:t>
            </a:fld>
            <a:endParaRPr lang="de-DE"/>
          </a:p>
        </p:txBody>
      </p:sp>
    </p:spTree>
    <p:extLst>
      <p:ext uri="{BB962C8B-B14F-4D97-AF65-F5344CB8AC3E}">
        <p14:creationId xmlns:p14="http://schemas.microsoft.com/office/powerpoint/2010/main" val="877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lvl1pPr>
              <a:defRPr/>
            </a:lvl1pPr>
          </a:lstStyle>
          <a:p>
            <a:r>
              <a:rPr lang="de-DE"/>
              <a:t>Dozent</a:t>
            </a:r>
          </a:p>
        </p:txBody>
      </p:sp>
      <p:sp>
        <p:nvSpPr>
          <p:cNvPr id="3" name="Foliennummernplatzhalter 2"/>
          <p:cNvSpPr>
            <a:spLocks noGrp="1"/>
          </p:cNvSpPr>
          <p:nvPr>
            <p:ph type="sldNum" sz="quarter" idx="11"/>
          </p:nvPr>
        </p:nvSpPr>
        <p:spPr/>
        <p:txBody>
          <a:bodyPr/>
          <a:lstStyle>
            <a:lvl1pPr>
              <a:defRPr/>
            </a:lvl1pPr>
          </a:lstStyle>
          <a:p>
            <a:r>
              <a:rPr lang="de-DE"/>
              <a:t>Seite </a:t>
            </a:r>
            <a:fld id="{2F5C6A65-5ABC-4504-83EA-CB559B35456F}" type="slidenum">
              <a:rPr lang="de-DE"/>
              <a:pPr/>
              <a:t>‹Nr.›</a:t>
            </a:fld>
            <a:endParaRPr lang="de-DE"/>
          </a:p>
        </p:txBody>
      </p:sp>
    </p:spTree>
    <p:extLst>
      <p:ext uri="{BB962C8B-B14F-4D97-AF65-F5344CB8AC3E}">
        <p14:creationId xmlns:p14="http://schemas.microsoft.com/office/powerpoint/2010/main" val="1134004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ußzeilenplatzhalter 4"/>
          <p:cNvSpPr>
            <a:spLocks noGrp="1"/>
          </p:cNvSpPr>
          <p:nvPr>
            <p:ph type="ftr" sz="quarter" idx="10"/>
          </p:nvPr>
        </p:nvSpPr>
        <p:spPr/>
        <p:txBody>
          <a:bodyPr/>
          <a:lstStyle>
            <a:lvl1pPr>
              <a:defRPr/>
            </a:lvl1pPr>
          </a:lstStyle>
          <a:p>
            <a:r>
              <a:rPr lang="de-DE"/>
              <a:t>Dozent</a:t>
            </a:r>
          </a:p>
        </p:txBody>
      </p:sp>
      <p:sp>
        <p:nvSpPr>
          <p:cNvPr id="6" name="Foliennummernplatzhalter 5"/>
          <p:cNvSpPr>
            <a:spLocks noGrp="1"/>
          </p:cNvSpPr>
          <p:nvPr>
            <p:ph type="sldNum" sz="quarter" idx="11"/>
          </p:nvPr>
        </p:nvSpPr>
        <p:spPr/>
        <p:txBody>
          <a:bodyPr/>
          <a:lstStyle>
            <a:lvl1pPr>
              <a:defRPr/>
            </a:lvl1pPr>
          </a:lstStyle>
          <a:p>
            <a:r>
              <a:rPr lang="de-DE"/>
              <a:t>Seite </a:t>
            </a:r>
            <a:fld id="{64D7EBD9-5A45-482F-9DF2-8BE0E124C116}" type="slidenum">
              <a:rPr lang="de-DE"/>
              <a:pPr/>
              <a:t>‹Nr.›</a:t>
            </a:fld>
            <a:endParaRPr lang="de-DE"/>
          </a:p>
        </p:txBody>
      </p:sp>
    </p:spTree>
    <p:extLst>
      <p:ext uri="{BB962C8B-B14F-4D97-AF65-F5344CB8AC3E}">
        <p14:creationId xmlns:p14="http://schemas.microsoft.com/office/powerpoint/2010/main" val="1638564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ußzeilenplatzhalter 4"/>
          <p:cNvSpPr>
            <a:spLocks noGrp="1"/>
          </p:cNvSpPr>
          <p:nvPr>
            <p:ph type="ftr" sz="quarter" idx="10"/>
          </p:nvPr>
        </p:nvSpPr>
        <p:spPr/>
        <p:txBody>
          <a:bodyPr/>
          <a:lstStyle>
            <a:lvl1pPr>
              <a:defRPr/>
            </a:lvl1pPr>
          </a:lstStyle>
          <a:p>
            <a:r>
              <a:rPr lang="de-DE"/>
              <a:t>Dozent</a:t>
            </a:r>
          </a:p>
        </p:txBody>
      </p:sp>
      <p:sp>
        <p:nvSpPr>
          <p:cNvPr id="6" name="Foliennummernplatzhalter 5"/>
          <p:cNvSpPr>
            <a:spLocks noGrp="1"/>
          </p:cNvSpPr>
          <p:nvPr>
            <p:ph type="sldNum" sz="quarter" idx="11"/>
          </p:nvPr>
        </p:nvSpPr>
        <p:spPr/>
        <p:txBody>
          <a:bodyPr/>
          <a:lstStyle>
            <a:lvl1pPr>
              <a:defRPr/>
            </a:lvl1pPr>
          </a:lstStyle>
          <a:p>
            <a:r>
              <a:rPr lang="de-DE"/>
              <a:t>Seite </a:t>
            </a:r>
            <a:fld id="{D233CD4B-9F6D-4DFA-B46D-36831EA3FDF7}" type="slidenum">
              <a:rPr lang="de-DE"/>
              <a:pPr/>
              <a:t>‹Nr.›</a:t>
            </a:fld>
            <a:endParaRPr lang="de-DE"/>
          </a:p>
        </p:txBody>
      </p:sp>
    </p:spTree>
    <p:extLst>
      <p:ext uri="{BB962C8B-B14F-4D97-AF65-F5344CB8AC3E}">
        <p14:creationId xmlns:p14="http://schemas.microsoft.com/office/powerpoint/2010/main" val="213262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1" name="AutoShape 17"/>
          <p:cNvSpPr>
            <a:spLocks noChangeArrowheads="1"/>
          </p:cNvSpPr>
          <p:nvPr/>
        </p:nvSpPr>
        <p:spPr bwMode="auto">
          <a:xfrm>
            <a:off x="6400800" y="5410200"/>
            <a:ext cx="2438400" cy="1066800"/>
          </a:xfrm>
          <a:prstGeom prst="roundRect">
            <a:avLst>
              <a:gd name="adj" fmla="val 16667"/>
            </a:avLst>
          </a:prstGeom>
          <a:noFill/>
          <a:ln w="9525">
            <a:solidFill>
              <a:srgbClr val="FF6600"/>
            </a:solidFill>
            <a:round/>
            <a:headEnd/>
            <a:tailEnd/>
          </a:ln>
          <a:effectLst/>
          <a:extLst>
            <a:ext uri="{909E8E84-426E-40DD-AFC4-6F175D3DCCD1}">
              <a14:hiddenFill xmlns:a14="http://schemas.microsoft.com/office/drawing/2010/main">
                <a:solidFill>
                  <a:srgbClr val="FF66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26" name="Rectangle 2"/>
          <p:cNvSpPr>
            <a:spLocks noGrp="1" noChangeArrowheads="1"/>
          </p:cNvSpPr>
          <p:nvPr>
            <p:ph type="title"/>
          </p:nvPr>
        </p:nvSpPr>
        <p:spPr bwMode="auto">
          <a:xfrm>
            <a:off x="228600" y="228600"/>
            <a:ext cx="8610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b" anchorCtr="0" compatLnSpc="1">
            <a:prstTxWarp prst="textNoShape">
              <a:avLst/>
            </a:prstTxWarp>
          </a:bodyPr>
          <a:lstStyle/>
          <a:p>
            <a:pPr lvl="0"/>
            <a:r>
              <a:rPr lang="de-DE" smtClean="0"/>
              <a:t>Klicken Sie, um das Titelformat zu bearbeiten</a:t>
            </a:r>
          </a:p>
        </p:txBody>
      </p:sp>
      <p:sp>
        <p:nvSpPr>
          <p:cNvPr id="1042" name="Rectangle 18"/>
          <p:cNvSpPr>
            <a:spLocks noChangeArrowheads="1"/>
          </p:cNvSpPr>
          <p:nvPr/>
        </p:nvSpPr>
        <p:spPr bwMode="auto">
          <a:xfrm>
            <a:off x="6477000" y="5257800"/>
            <a:ext cx="23622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43" name="Rectangle 19"/>
          <p:cNvSpPr>
            <a:spLocks noChangeArrowheads="1"/>
          </p:cNvSpPr>
          <p:nvPr/>
        </p:nvSpPr>
        <p:spPr bwMode="auto">
          <a:xfrm>
            <a:off x="6324600" y="5257800"/>
            <a:ext cx="304800" cy="1219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27" name="Rectangle 3"/>
          <p:cNvSpPr>
            <a:spLocks noGrp="1" noChangeArrowheads="1"/>
          </p:cNvSpPr>
          <p:nvPr>
            <p:ph type="body" idx="1"/>
          </p:nvPr>
        </p:nvSpPr>
        <p:spPr bwMode="auto">
          <a:xfrm>
            <a:off x="228600" y="1828800"/>
            <a:ext cx="6858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029" name="Rectangle 5"/>
          <p:cNvSpPr>
            <a:spLocks noGrp="1" noChangeArrowheads="1"/>
          </p:cNvSpPr>
          <p:nvPr>
            <p:ph type="ftr" sz="quarter" idx="3"/>
          </p:nvPr>
        </p:nvSpPr>
        <p:spPr bwMode="auto">
          <a:xfrm>
            <a:off x="6553200" y="6477000"/>
            <a:ext cx="1371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45720" rIns="0" bIns="45720" numCol="1" anchor="t" anchorCtr="0" compatLnSpc="1">
            <a:prstTxWarp prst="textNoShape">
              <a:avLst/>
            </a:prstTxWarp>
          </a:bodyPr>
          <a:lstStyle>
            <a:lvl1pPr>
              <a:defRPr sz="1000">
                <a:latin typeface="+mn-lt"/>
              </a:defRPr>
            </a:lvl1pPr>
          </a:lstStyle>
          <a:p>
            <a:r>
              <a:rPr lang="de-DE"/>
              <a:t>Dozent</a:t>
            </a:r>
          </a:p>
        </p:txBody>
      </p:sp>
      <p:sp>
        <p:nvSpPr>
          <p:cNvPr id="1030" name="Rectangle 6"/>
          <p:cNvSpPr>
            <a:spLocks noGrp="1" noChangeArrowheads="1"/>
          </p:cNvSpPr>
          <p:nvPr>
            <p:ph type="sldNum" sz="quarter" idx="4"/>
          </p:nvPr>
        </p:nvSpPr>
        <p:spPr bwMode="auto">
          <a:xfrm>
            <a:off x="7924800" y="6477000"/>
            <a:ext cx="76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45720" rIns="0" bIns="45720" numCol="1" anchor="t" anchorCtr="0" compatLnSpc="1">
            <a:prstTxWarp prst="textNoShape">
              <a:avLst/>
            </a:prstTxWarp>
          </a:bodyPr>
          <a:lstStyle>
            <a:lvl1pPr algn="r">
              <a:defRPr sz="1000">
                <a:latin typeface="+mn-lt"/>
              </a:defRPr>
            </a:lvl1pPr>
          </a:lstStyle>
          <a:p>
            <a:r>
              <a:rPr lang="de-DE"/>
              <a:t>Seite </a:t>
            </a:r>
            <a:fld id="{676A7DE6-8A7E-48A2-81B2-AC43CEB77885}" type="slidenum">
              <a:rPr lang="de-DE"/>
              <a:pPr/>
              <a:t>‹Nr.›</a:t>
            </a:fld>
            <a:endParaRPr lang="de-DE"/>
          </a:p>
        </p:txBody>
      </p:sp>
      <p:sp>
        <p:nvSpPr>
          <p:cNvPr id="1044" name="Line 20"/>
          <p:cNvSpPr>
            <a:spLocks noChangeShapeType="1"/>
          </p:cNvSpPr>
          <p:nvPr/>
        </p:nvSpPr>
        <p:spPr bwMode="auto">
          <a:xfrm flipH="1">
            <a:off x="228600" y="1462088"/>
            <a:ext cx="6553200" cy="0"/>
          </a:xfrm>
          <a:prstGeom prst="line">
            <a:avLst/>
          </a:prstGeom>
          <a:noFill/>
          <a:ln w="12700">
            <a:solidFill>
              <a:srgbClr val="FF731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1047" name="Picture 23" descr="hbi_logo deutsch"/>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092950" y="1268413"/>
            <a:ext cx="1687513" cy="423862"/>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fontAlgn="base">
        <a:spcBef>
          <a:spcPct val="0"/>
        </a:spcBef>
        <a:spcAft>
          <a:spcPct val="0"/>
        </a:spcAft>
        <a:defRPr sz="2800" b="1">
          <a:solidFill>
            <a:schemeClr val="tx2"/>
          </a:solidFill>
          <a:latin typeface="+mj-lt"/>
          <a:ea typeface="+mj-ea"/>
          <a:cs typeface="+mj-cs"/>
        </a:defRPr>
      </a:lvl1pPr>
      <a:lvl2pPr algn="ctr" rtl="0" fontAlgn="base">
        <a:spcBef>
          <a:spcPct val="0"/>
        </a:spcBef>
        <a:spcAft>
          <a:spcPct val="0"/>
        </a:spcAft>
        <a:defRPr sz="2800" b="1">
          <a:solidFill>
            <a:schemeClr val="tx2"/>
          </a:solidFill>
          <a:latin typeface="Arial Narrow" pitchFamily="34" charset="0"/>
        </a:defRPr>
      </a:lvl2pPr>
      <a:lvl3pPr algn="ctr" rtl="0" fontAlgn="base">
        <a:spcBef>
          <a:spcPct val="0"/>
        </a:spcBef>
        <a:spcAft>
          <a:spcPct val="0"/>
        </a:spcAft>
        <a:defRPr sz="2800" b="1">
          <a:solidFill>
            <a:schemeClr val="tx2"/>
          </a:solidFill>
          <a:latin typeface="Arial Narrow" pitchFamily="34" charset="0"/>
        </a:defRPr>
      </a:lvl3pPr>
      <a:lvl4pPr algn="ctr" rtl="0" fontAlgn="base">
        <a:spcBef>
          <a:spcPct val="0"/>
        </a:spcBef>
        <a:spcAft>
          <a:spcPct val="0"/>
        </a:spcAft>
        <a:defRPr sz="2800" b="1">
          <a:solidFill>
            <a:schemeClr val="tx2"/>
          </a:solidFill>
          <a:latin typeface="Arial Narrow" pitchFamily="34" charset="0"/>
        </a:defRPr>
      </a:lvl4pPr>
      <a:lvl5pPr algn="ctr" rtl="0" fontAlgn="base">
        <a:spcBef>
          <a:spcPct val="0"/>
        </a:spcBef>
        <a:spcAft>
          <a:spcPct val="0"/>
        </a:spcAft>
        <a:defRPr sz="2800" b="1">
          <a:solidFill>
            <a:schemeClr val="tx2"/>
          </a:solidFill>
          <a:latin typeface="Arial Narrow" pitchFamily="34" charset="0"/>
        </a:defRPr>
      </a:lvl5pPr>
      <a:lvl6pPr marL="457200" algn="ctr" rtl="0" fontAlgn="base">
        <a:spcBef>
          <a:spcPct val="0"/>
        </a:spcBef>
        <a:spcAft>
          <a:spcPct val="0"/>
        </a:spcAft>
        <a:defRPr sz="2800" b="1">
          <a:solidFill>
            <a:schemeClr val="tx2"/>
          </a:solidFill>
          <a:latin typeface="Arial Narrow" pitchFamily="34" charset="0"/>
        </a:defRPr>
      </a:lvl6pPr>
      <a:lvl7pPr marL="914400" algn="ctr" rtl="0" fontAlgn="base">
        <a:spcBef>
          <a:spcPct val="0"/>
        </a:spcBef>
        <a:spcAft>
          <a:spcPct val="0"/>
        </a:spcAft>
        <a:defRPr sz="2800" b="1">
          <a:solidFill>
            <a:schemeClr val="tx2"/>
          </a:solidFill>
          <a:latin typeface="Arial Narrow" pitchFamily="34" charset="0"/>
        </a:defRPr>
      </a:lvl7pPr>
      <a:lvl8pPr marL="1371600" algn="ctr" rtl="0" fontAlgn="base">
        <a:spcBef>
          <a:spcPct val="0"/>
        </a:spcBef>
        <a:spcAft>
          <a:spcPct val="0"/>
        </a:spcAft>
        <a:defRPr sz="2800" b="1">
          <a:solidFill>
            <a:schemeClr val="tx2"/>
          </a:solidFill>
          <a:latin typeface="Arial Narrow" pitchFamily="34" charset="0"/>
        </a:defRPr>
      </a:lvl8pPr>
      <a:lvl9pPr marL="1828800" algn="ctr" rtl="0" fontAlgn="base">
        <a:spcBef>
          <a:spcPct val="0"/>
        </a:spcBef>
        <a:spcAft>
          <a:spcPct val="0"/>
        </a:spcAft>
        <a:defRPr sz="2800" b="1">
          <a:solidFill>
            <a:schemeClr val="tx2"/>
          </a:solidFill>
          <a:latin typeface="Arial Narrow" pitchFamily="34" charset="0"/>
        </a:defRPr>
      </a:lvl9pPr>
    </p:titleStyle>
    <p:bodyStyle>
      <a:lvl1pPr algn="l" defTabSz="628650" rtl="0" fontAlgn="base">
        <a:spcBef>
          <a:spcPct val="20000"/>
        </a:spcBef>
        <a:spcAft>
          <a:spcPct val="20000"/>
        </a:spcAft>
        <a:defRPr sz="2000" b="1">
          <a:solidFill>
            <a:schemeClr val="tx1"/>
          </a:solidFill>
          <a:latin typeface="+mn-lt"/>
          <a:ea typeface="+mn-ea"/>
          <a:cs typeface="+mn-cs"/>
        </a:defRPr>
      </a:lvl1pPr>
      <a:lvl2pPr marL="471488" indent="-280988" algn="l" defTabSz="628650" rtl="0" fontAlgn="base">
        <a:spcBef>
          <a:spcPct val="20000"/>
        </a:spcBef>
        <a:spcAft>
          <a:spcPct val="0"/>
        </a:spcAft>
        <a:buChar char="–"/>
        <a:defRPr>
          <a:solidFill>
            <a:schemeClr val="tx1"/>
          </a:solidFill>
          <a:latin typeface="+mn-lt"/>
        </a:defRPr>
      </a:lvl2pPr>
      <a:lvl3pPr marL="854075" indent="-285750" algn="l" defTabSz="628650" rtl="0" fontAlgn="base">
        <a:spcBef>
          <a:spcPct val="20000"/>
        </a:spcBef>
        <a:spcAft>
          <a:spcPct val="0"/>
        </a:spcAft>
        <a:buChar char="–"/>
        <a:defRPr sz="1600">
          <a:solidFill>
            <a:schemeClr val="tx1"/>
          </a:solidFill>
          <a:latin typeface="+mn-lt"/>
        </a:defRPr>
      </a:lvl3pPr>
      <a:lvl4pPr marL="1330325" indent="-285750" algn="l" defTabSz="628650" rtl="0" fontAlgn="base">
        <a:spcBef>
          <a:spcPct val="20000"/>
        </a:spcBef>
        <a:spcAft>
          <a:spcPct val="0"/>
        </a:spcAft>
        <a:buChar char="–"/>
        <a:defRPr sz="1400">
          <a:solidFill>
            <a:schemeClr val="tx1"/>
          </a:solidFill>
          <a:latin typeface="+mn-lt"/>
        </a:defRPr>
      </a:lvl4pPr>
      <a:lvl5pPr marL="1711325" indent="-190500" algn="l" defTabSz="628650" rtl="0" fontAlgn="base">
        <a:spcBef>
          <a:spcPct val="20000"/>
        </a:spcBef>
        <a:spcAft>
          <a:spcPct val="0"/>
        </a:spcAft>
        <a:buChar char="–"/>
        <a:defRPr sz="1200">
          <a:solidFill>
            <a:schemeClr val="tx1"/>
          </a:solidFill>
          <a:latin typeface="+mn-lt"/>
        </a:defRPr>
      </a:lvl5pPr>
      <a:lvl6pPr marL="2168525" indent="-190500" algn="l" defTabSz="628650" rtl="0" fontAlgn="base">
        <a:spcBef>
          <a:spcPct val="20000"/>
        </a:spcBef>
        <a:spcAft>
          <a:spcPct val="0"/>
        </a:spcAft>
        <a:buChar char="–"/>
        <a:defRPr sz="1200">
          <a:solidFill>
            <a:schemeClr val="tx1"/>
          </a:solidFill>
          <a:latin typeface="+mn-lt"/>
        </a:defRPr>
      </a:lvl6pPr>
      <a:lvl7pPr marL="2625725" indent="-190500" algn="l" defTabSz="628650" rtl="0" fontAlgn="base">
        <a:spcBef>
          <a:spcPct val="20000"/>
        </a:spcBef>
        <a:spcAft>
          <a:spcPct val="0"/>
        </a:spcAft>
        <a:buChar char="–"/>
        <a:defRPr sz="1200">
          <a:solidFill>
            <a:schemeClr val="tx1"/>
          </a:solidFill>
          <a:latin typeface="+mn-lt"/>
        </a:defRPr>
      </a:lvl7pPr>
      <a:lvl8pPr marL="3082925" indent="-190500" algn="l" defTabSz="628650" rtl="0" fontAlgn="base">
        <a:spcBef>
          <a:spcPct val="20000"/>
        </a:spcBef>
        <a:spcAft>
          <a:spcPct val="0"/>
        </a:spcAft>
        <a:buChar char="–"/>
        <a:defRPr sz="1200">
          <a:solidFill>
            <a:schemeClr val="tx1"/>
          </a:solidFill>
          <a:latin typeface="+mn-lt"/>
        </a:defRPr>
      </a:lvl8pPr>
      <a:lvl9pPr marL="3540125" indent="-190500" algn="l" defTabSz="628650" rtl="0" fontAlgn="base">
        <a:spcBef>
          <a:spcPct val="20000"/>
        </a:spcBef>
        <a:spcAft>
          <a:spcPct val="0"/>
        </a:spcAft>
        <a:buChar char="–"/>
        <a:defRPr sz="12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Rectangle 8"/>
          <p:cNvSpPr>
            <a:spLocks noGrp="1" noChangeArrowheads="1"/>
          </p:cNvSpPr>
          <p:nvPr>
            <p:ph type="ctrTitle"/>
          </p:nvPr>
        </p:nvSpPr>
        <p:spPr/>
        <p:txBody>
          <a:bodyPr/>
          <a:lstStyle/>
          <a:p>
            <a:r>
              <a:rPr lang="de-DE" sz="3200" dirty="0" smtClean="0"/>
              <a:t>Wo informieren sich die Bürger in Deutschland?</a:t>
            </a:r>
            <a:endParaRPr lang="de-DE" sz="3200" dirty="0"/>
          </a:p>
        </p:txBody>
      </p:sp>
      <p:sp>
        <p:nvSpPr>
          <p:cNvPr id="2057" name="Rectangle 9"/>
          <p:cNvSpPr>
            <a:spLocks noGrp="1" noChangeArrowheads="1"/>
          </p:cNvSpPr>
          <p:nvPr>
            <p:ph type="subTitle" idx="1"/>
          </p:nvPr>
        </p:nvSpPr>
        <p:spPr/>
        <p:txBody>
          <a:bodyPr/>
          <a:lstStyle/>
          <a:p>
            <a:pPr>
              <a:spcAft>
                <a:spcPct val="180000"/>
              </a:spcAft>
            </a:pPr>
            <a:r>
              <a:rPr lang="de-DE" b="0" dirty="0" smtClean="0"/>
              <a:t/>
            </a:r>
            <a:br>
              <a:rPr lang="de-DE" b="0" dirty="0" smtClean="0"/>
            </a:br>
            <a:r>
              <a:rPr lang="de-DE" b="0" dirty="0" smtClean="0"/>
              <a:t>4</a:t>
            </a:r>
            <a:r>
              <a:rPr lang="de-DE" b="0" dirty="0"/>
              <a:t>. Hamburger </a:t>
            </a:r>
            <a:r>
              <a:rPr lang="de-DE" b="0" dirty="0" smtClean="0"/>
              <a:t>Mediensymposium</a:t>
            </a:r>
            <a:r>
              <a:rPr lang="de-DE" b="0" dirty="0"/>
              <a:t>:</a:t>
            </a:r>
            <a:r>
              <a:rPr lang="de-DE" b="0" dirty="0" smtClean="0"/>
              <a:t/>
            </a:r>
            <a:br>
              <a:rPr lang="de-DE" b="0" dirty="0" smtClean="0"/>
            </a:br>
            <a:r>
              <a:rPr lang="de-DE" b="0" dirty="0" smtClean="0"/>
              <a:t>„auffinden </a:t>
            </a:r>
            <a:r>
              <a:rPr lang="de-DE" sz="1600" b="0" dirty="0" smtClean="0"/>
              <a:t>│</a:t>
            </a:r>
            <a:r>
              <a:rPr lang="de-DE" b="0" dirty="0" smtClean="0"/>
              <a:t> auffindbar </a:t>
            </a:r>
            <a:r>
              <a:rPr lang="de-DE" b="0" dirty="0"/>
              <a:t>machen </a:t>
            </a:r>
            <a:r>
              <a:rPr lang="de-DE" sz="1600" b="0" dirty="0"/>
              <a:t>│</a:t>
            </a:r>
            <a:r>
              <a:rPr lang="de-DE" b="0" dirty="0"/>
              <a:t> auffindbar </a:t>
            </a:r>
            <a:r>
              <a:rPr lang="de-DE" b="0" dirty="0" smtClean="0"/>
              <a:t>sein.</a:t>
            </a:r>
            <a:br>
              <a:rPr lang="de-DE" b="0" dirty="0" smtClean="0"/>
            </a:br>
            <a:r>
              <a:rPr lang="de-DE" b="0" dirty="0" smtClean="0"/>
              <a:t>Informative Inhalte in digitalen Medien“</a:t>
            </a:r>
          </a:p>
          <a:p>
            <a:pPr algn="r">
              <a:spcAft>
                <a:spcPct val="180000"/>
              </a:spcAft>
            </a:pPr>
            <a:r>
              <a:rPr lang="de-DE" b="0" dirty="0" smtClean="0"/>
              <a:t>Prof. Dr. Uwe </a:t>
            </a:r>
            <a:r>
              <a:rPr lang="de-DE" b="0" dirty="0" err="1" smtClean="0"/>
              <a:t>Hasebrink</a:t>
            </a:r>
            <a:r>
              <a:rPr lang="de-DE" b="0" dirty="0" smtClean="0"/>
              <a:t/>
            </a:r>
            <a:br>
              <a:rPr lang="de-DE" b="0" dirty="0" smtClean="0"/>
            </a:br>
            <a:r>
              <a:rPr lang="de-DE" b="0" dirty="0" smtClean="0"/>
              <a:t>Dr. Sascha </a:t>
            </a:r>
            <a:r>
              <a:rPr lang="de-DE" b="0" dirty="0" err="1" smtClean="0"/>
              <a:t>Hölig</a:t>
            </a:r>
            <a:r>
              <a:rPr lang="de-DE" b="0" dirty="0"/>
              <a:t/>
            </a:r>
            <a:br>
              <a:rPr lang="de-DE" b="0" dirty="0"/>
            </a:br>
            <a:r>
              <a:rPr lang="de-DE" sz="1800" b="0" dirty="0" smtClean="0"/>
              <a:t/>
            </a:r>
            <a:br>
              <a:rPr lang="de-DE" sz="1800" b="0" dirty="0" smtClean="0"/>
            </a:br>
            <a:r>
              <a:rPr lang="de-DE" b="0" dirty="0" smtClean="0"/>
              <a:t>Hamburg, 12.06.13</a:t>
            </a:r>
            <a:endParaRPr lang="de-DE" b="0" dirty="0"/>
          </a:p>
        </p:txBody>
      </p:sp>
    </p:spTree>
  </p:cSld>
  <p:clrMapOvr>
    <a:masterClrMapping/>
  </p:clrMapOvr>
  <p:transition>
    <p:strip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Häufigkeit und Themenpräferenz</a:t>
            </a:r>
            <a:endParaRPr lang="de-DE" dirty="0"/>
          </a:p>
        </p:txBody>
      </p:sp>
      <p:sp>
        <p:nvSpPr>
          <p:cNvPr id="3" name="Inhaltsplatzhalter 2"/>
          <p:cNvSpPr>
            <a:spLocks noGrp="1"/>
          </p:cNvSpPr>
          <p:nvPr>
            <p:ph idx="1"/>
          </p:nvPr>
        </p:nvSpPr>
        <p:spPr>
          <a:xfrm>
            <a:off x="228600" y="1828800"/>
            <a:ext cx="7655768" cy="4495800"/>
          </a:xfrm>
        </p:spPr>
        <p:txBody>
          <a:bodyPr/>
          <a:lstStyle/>
          <a:p>
            <a:pPr marL="342900" indent="-342900">
              <a:buClr>
                <a:srgbClr val="FF7310"/>
              </a:buClr>
              <a:buFont typeface="Arial" pitchFamily="34" charset="0"/>
              <a:buChar char="•"/>
            </a:pPr>
            <a:r>
              <a:rPr lang="de-DE" sz="2400" b="0" dirty="0" smtClean="0"/>
              <a:t>Ein Großteil der deutschen Bevölkerung mit Internetzugang nutzt täglich Nachrichten, um sich über das aktuelle Geschehen zu informieren.</a:t>
            </a:r>
          </a:p>
          <a:p>
            <a:pPr marL="342900" indent="-342900">
              <a:buClr>
                <a:srgbClr val="FF7310"/>
              </a:buClr>
              <a:buFont typeface="Arial" pitchFamily="34" charset="0"/>
              <a:buChar char="•"/>
            </a:pPr>
            <a:r>
              <a:rPr lang="de-DE" sz="2400" b="0" dirty="0" smtClean="0"/>
              <a:t>Neben </a:t>
            </a:r>
            <a:r>
              <a:rPr lang="de-DE" sz="2400" b="0" dirty="0"/>
              <a:t>nationalen </a:t>
            </a:r>
            <a:r>
              <a:rPr lang="de-DE" sz="2400" b="0" dirty="0" smtClean="0"/>
              <a:t>und </a:t>
            </a:r>
            <a:r>
              <a:rPr lang="de-DE" sz="2400" b="0" dirty="0"/>
              <a:t>internationalen </a:t>
            </a:r>
            <a:r>
              <a:rPr lang="de-DE" sz="2400" b="0" dirty="0" smtClean="0"/>
              <a:t>Nachrichten, </a:t>
            </a:r>
            <a:r>
              <a:rPr lang="de-DE" sz="2400" b="0" dirty="0"/>
              <a:t>sind für die Deutschen Informationen über die eigene Region </a:t>
            </a:r>
            <a:r>
              <a:rPr lang="de-DE" sz="2400" b="0" dirty="0" smtClean="0"/>
              <a:t>besonders </a:t>
            </a:r>
            <a:r>
              <a:rPr lang="de-DE" sz="2400" b="0" dirty="0"/>
              <a:t>wichtig. </a:t>
            </a:r>
            <a:endParaRPr lang="de-DE" sz="2400" b="0" dirty="0" smtClean="0"/>
          </a:p>
          <a:p>
            <a:pPr marL="342900" indent="-342900">
              <a:buClr>
                <a:srgbClr val="FF7310"/>
              </a:buClr>
              <a:buFont typeface="Arial" pitchFamily="34" charset="0"/>
              <a:buChar char="•"/>
            </a:pPr>
            <a:r>
              <a:rPr lang="de-DE" sz="2400" b="0" dirty="0" smtClean="0"/>
              <a:t>In </a:t>
            </a:r>
            <a:r>
              <a:rPr lang="de-DE" sz="2400" b="0" dirty="0"/>
              <a:t>keinem anderen Land ist das Interesse an regionalen Nachrichten so hoch </a:t>
            </a:r>
            <a:r>
              <a:rPr lang="de-DE" sz="2400" b="0" dirty="0" smtClean="0"/>
              <a:t>ausgeprägt </a:t>
            </a:r>
            <a:r>
              <a:rPr lang="en-GB" sz="2400" b="0" dirty="0" err="1" smtClean="0"/>
              <a:t>wie</a:t>
            </a:r>
            <a:r>
              <a:rPr lang="en-GB" sz="2400" b="0" dirty="0" smtClean="0"/>
              <a:t> in Deutschland.</a:t>
            </a:r>
          </a:p>
          <a:p>
            <a:pPr marL="342900" indent="-342900">
              <a:buClr>
                <a:srgbClr val="FF7310"/>
              </a:buClr>
              <a:buFont typeface="Arial" pitchFamily="34" charset="0"/>
              <a:buChar char="•"/>
            </a:pPr>
            <a:r>
              <a:rPr lang="en-GB" sz="2400" b="0" dirty="0" smtClean="0"/>
              <a:t>Die </a:t>
            </a:r>
            <a:r>
              <a:rPr lang="en-GB" sz="2400" b="0" dirty="0" err="1" smtClean="0"/>
              <a:t>Verteilung</a:t>
            </a:r>
            <a:r>
              <a:rPr lang="en-GB" sz="2400" b="0" dirty="0" smtClean="0"/>
              <a:t> der </a:t>
            </a:r>
            <a:r>
              <a:rPr lang="en-GB" sz="2400" b="0" dirty="0" err="1" smtClean="0"/>
              <a:t>wichtigsten</a:t>
            </a:r>
            <a:r>
              <a:rPr lang="en-GB" sz="2400" b="0" dirty="0" smtClean="0"/>
              <a:t> </a:t>
            </a:r>
            <a:r>
              <a:rPr lang="en-GB" sz="2400" b="0" dirty="0" err="1" smtClean="0"/>
              <a:t>Nachrichten-Arten</a:t>
            </a:r>
            <a:r>
              <a:rPr lang="en-GB" sz="2400" b="0" dirty="0" smtClean="0"/>
              <a:t> </a:t>
            </a:r>
            <a:r>
              <a:rPr lang="en-GB" sz="2400" b="0" dirty="0" err="1" smtClean="0"/>
              <a:t>zeigt</a:t>
            </a:r>
            <a:r>
              <a:rPr lang="en-GB" sz="2400" b="0" dirty="0" smtClean="0"/>
              <a:t>, </a:t>
            </a:r>
            <a:r>
              <a:rPr lang="en-GB" sz="2400" b="0" dirty="0" err="1" smtClean="0"/>
              <a:t>dass</a:t>
            </a:r>
            <a:r>
              <a:rPr lang="en-GB" sz="2400" b="0" dirty="0" smtClean="0"/>
              <a:t> die </a:t>
            </a:r>
            <a:r>
              <a:rPr lang="en-GB" sz="2400" b="0" dirty="0" err="1" smtClean="0"/>
              <a:t>Befragten</a:t>
            </a:r>
            <a:r>
              <a:rPr lang="en-GB" sz="2400" b="0" dirty="0" smtClean="0"/>
              <a:t> </a:t>
            </a:r>
            <a:r>
              <a:rPr lang="en-GB" sz="2400" b="0" dirty="0" err="1" smtClean="0"/>
              <a:t>unter</a:t>
            </a:r>
            <a:r>
              <a:rPr lang="en-GB" sz="2400" b="0" dirty="0" smtClean="0"/>
              <a:t> </a:t>
            </a:r>
            <a:r>
              <a:rPr lang="en-GB" sz="2400" b="0" dirty="0" err="1" smtClean="0"/>
              <a:t>Nachrichten</a:t>
            </a:r>
            <a:r>
              <a:rPr lang="en-GB" sz="2400" b="0" dirty="0" smtClean="0"/>
              <a:t> </a:t>
            </a:r>
            <a:r>
              <a:rPr lang="en-GB" sz="2400" b="0" dirty="0" err="1" smtClean="0"/>
              <a:t>eher</a:t>
            </a:r>
            <a:r>
              <a:rPr lang="en-GB" sz="2400" b="0" dirty="0" smtClean="0"/>
              <a:t> “hard news” </a:t>
            </a:r>
            <a:r>
              <a:rPr lang="en-GB" sz="2400" b="0" dirty="0" err="1" smtClean="0"/>
              <a:t>aus</a:t>
            </a:r>
            <a:r>
              <a:rPr lang="en-GB" sz="2400" b="0" dirty="0" smtClean="0"/>
              <a:t> </a:t>
            </a:r>
            <a:r>
              <a:rPr lang="en-GB" sz="2400" b="0" dirty="0" err="1" smtClean="0"/>
              <a:t>Politik</a:t>
            </a:r>
            <a:r>
              <a:rPr lang="en-GB" sz="2400" b="0" dirty="0" smtClean="0"/>
              <a:t> und </a:t>
            </a:r>
            <a:r>
              <a:rPr lang="en-GB" sz="2400" b="0" dirty="0" err="1" smtClean="0"/>
              <a:t>Gesellschaft</a:t>
            </a:r>
            <a:r>
              <a:rPr lang="en-GB" sz="2400" b="0" dirty="0" smtClean="0"/>
              <a:t> </a:t>
            </a:r>
            <a:r>
              <a:rPr lang="en-GB" sz="2400" b="0" dirty="0" err="1" smtClean="0"/>
              <a:t>verstehen</a:t>
            </a:r>
            <a:r>
              <a:rPr lang="en-GB" sz="2400" b="0" dirty="0" smtClean="0"/>
              <a:t>, </a:t>
            </a:r>
            <a:r>
              <a:rPr lang="en-GB" sz="2400" b="0" dirty="0" err="1" smtClean="0"/>
              <a:t>nicht</a:t>
            </a:r>
            <a:r>
              <a:rPr lang="en-GB" sz="2400" b="0" dirty="0" smtClean="0"/>
              <a:t> </a:t>
            </a:r>
            <a:r>
              <a:rPr lang="en-GB" sz="2400" b="0" dirty="0" err="1" smtClean="0"/>
              <a:t>jedoch</a:t>
            </a:r>
            <a:r>
              <a:rPr lang="en-GB" sz="2400" b="0" dirty="0" smtClean="0"/>
              <a:t> Sport </a:t>
            </a:r>
            <a:r>
              <a:rPr lang="en-GB" sz="2400" b="0" dirty="0" err="1" smtClean="0"/>
              <a:t>oder</a:t>
            </a:r>
            <a:r>
              <a:rPr lang="en-GB" sz="2400" b="0" dirty="0" smtClean="0"/>
              <a:t> </a:t>
            </a:r>
            <a:r>
              <a:rPr lang="en-GB" sz="2400" b="0" dirty="0" err="1" smtClean="0"/>
              <a:t>Prominente</a:t>
            </a:r>
            <a:r>
              <a:rPr lang="en-GB" sz="2400" b="0" dirty="0" smtClean="0"/>
              <a:t>.</a:t>
            </a:r>
          </a:p>
          <a:p>
            <a:pPr>
              <a:buClr>
                <a:srgbClr val="FF7310"/>
              </a:buClr>
            </a:pPr>
            <a:endParaRPr lang="de-DE" sz="2400" b="0" dirty="0"/>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10</a:t>
            </a:fld>
            <a:endParaRPr lang="de-DE"/>
          </a:p>
        </p:txBody>
      </p:sp>
    </p:spTree>
    <p:extLst>
      <p:ext uri="{BB962C8B-B14F-4D97-AF65-F5344CB8AC3E}">
        <p14:creationId xmlns:p14="http://schemas.microsoft.com/office/powerpoint/2010/main" val="25535507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 der letzten Woche genutzte Nachrichtenkanäle</a:t>
            </a:r>
            <a:endParaRPr lang="de-DE" dirty="0"/>
          </a:p>
        </p:txBody>
      </p:sp>
      <p:sp>
        <p:nvSpPr>
          <p:cNvPr id="3" name="Inhaltsplatzhalter 2"/>
          <p:cNvSpPr>
            <a:spLocks noGrp="1"/>
          </p:cNvSpPr>
          <p:nvPr>
            <p:ph idx="1"/>
          </p:nvPr>
        </p:nvSpPr>
        <p:spPr>
          <a:xfrm>
            <a:off x="266848" y="5805264"/>
            <a:ext cx="8481865" cy="648072"/>
          </a:xfrm>
        </p:spPr>
        <p:txBody>
          <a:bodyPr/>
          <a:lstStyle/>
          <a:p>
            <a:r>
              <a:rPr lang="de-DE" sz="1200" b="0" dirty="0"/>
              <a:t>Reuters Institute Digital News Survey </a:t>
            </a:r>
            <a:r>
              <a:rPr lang="de-DE" sz="1200" b="0" dirty="0" smtClean="0"/>
              <a:t>2013 </a:t>
            </a:r>
            <a:r>
              <a:rPr lang="de-DE" sz="1200" b="0" dirty="0"/>
              <a:t>/ Hans-Bredow-Institut </a:t>
            </a:r>
          </a:p>
          <a:p>
            <a:r>
              <a:rPr lang="de-DE" sz="1200" b="0" dirty="0" smtClean="0"/>
              <a:t>Frage: „Welche der folgenden Kanäle haben Sie letzte Woche als Quelle für Nachrichten benutzt?“ (Q3, Basis=1064, Angaben in Prozent)</a:t>
            </a:r>
            <a:endParaRPr lang="de-DE" sz="1200" b="0" dirty="0"/>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11</a:t>
            </a:fld>
            <a:endParaRPr lang="de-DE"/>
          </a:p>
        </p:txBody>
      </p:sp>
      <p:graphicFrame>
        <p:nvGraphicFramePr>
          <p:cNvPr id="7" name="Inhaltsplatzhalter 10"/>
          <p:cNvGraphicFramePr>
            <a:graphicFrameLocks/>
          </p:cNvGraphicFramePr>
          <p:nvPr>
            <p:extLst>
              <p:ext uri="{D42A27DB-BD31-4B8C-83A1-F6EECF244321}">
                <p14:modId xmlns:p14="http://schemas.microsoft.com/office/powerpoint/2010/main" val="489286192"/>
              </p:ext>
            </p:extLst>
          </p:nvPr>
        </p:nvGraphicFramePr>
        <p:xfrm>
          <a:off x="6588224" y="3717032"/>
          <a:ext cx="2160240" cy="1812905"/>
        </p:xfrm>
        <a:graphic>
          <a:graphicData uri="http://schemas.openxmlformats.org/drawingml/2006/table">
            <a:tbl>
              <a:tblPr/>
              <a:tblGrid>
                <a:gridCol w="1584176"/>
                <a:gridCol w="576064"/>
              </a:tblGrid>
              <a:tr h="328925">
                <a:tc>
                  <a:txBody>
                    <a:bodyPr/>
                    <a:lstStyle/>
                    <a:p>
                      <a:pPr algn="l" fontAlgn="t"/>
                      <a:r>
                        <a:rPr lang="de-DE" sz="1600" b="1" i="0" u="none" strike="noStrike" dirty="0">
                          <a:solidFill>
                            <a:srgbClr val="000000"/>
                          </a:solidFill>
                          <a:effectLst/>
                          <a:latin typeface="+mn-lt"/>
                        </a:rPr>
                        <a:t>TV</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de-DE" sz="1600" b="0" i="0" u="none" strike="noStrike" dirty="0" smtClean="0">
                          <a:solidFill>
                            <a:srgbClr val="000000"/>
                          </a:solidFill>
                          <a:effectLst/>
                          <a:latin typeface="+mn-lt"/>
                        </a:rPr>
                        <a:t>82%</a:t>
                      </a:r>
                      <a:endParaRPr lang="de-DE" sz="16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328925">
                <a:tc>
                  <a:txBody>
                    <a:bodyPr/>
                    <a:lstStyle/>
                    <a:p>
                      <a:pPr algn="l" fontAlgn="t"/>
                      <a:r>
                        <a:rPr lang="de-DE" sz="1600" b="1" i="0" u="none" strike="noStrike" dirty="0">
                          <a:solidFill>
                            <a:srgbClr val="000000"/>
                          </a:solidFill>
                          <a:effectLst/>
                          <a:latin typeface="+mn-lt"/>
                        </a:rPr>
                        <a:t>Radio</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de-DE" sz="1600" b="0" i="0" u="none" strike="noStrike" dirty="0" smtClean="0">
                          <a:solidFill>
                            <a:srgbClr val="000000"/>
                          </a:solidFill>
                          <a:effectLst/>
                          <a:latin typeface="+mn-lt"/>
                        </a:rPr>
                        <a:t>51%</a:t>
                      </a:r>
                      <a:endParaRPr lang="de-DE" sz="16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28925">
                <a:tc>
                  <a:txBody>
                    <a:bodyPr/>
                    <a:lstStyle/>
                    <a:p>
                      <a:pPr algn="l" fontAlgn="t"/>
                      <a:r>
                        <a:rPr lang="de-DE" sz="1600" b="1" i="0" u="none" strike="noStrike" dirty="0">
                          <a:solidFill>
                            <a:srgbClr val="000000"/>
                          </a:solidFill>
                          <a:effectLst/>
                          <a:latin typeface="+mn-lt"/>
                        </a:rPr>
                        <a:t>Print</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de-DE" sz="1600" b="0" i="0" u="none" strike="noStrike" dirty="0" smtClean="0">
                          <a:solidFill>
                            <a:srgbClr val="000000"/>
                          </a:solidFill>
                          <a:effectLst/>
                          <a:latin typeface="+mn-lt"/>
                        </a:rPr>
                        <a:t>63%</a:t>
                      </a:r>
                      <a:endParaRPr lang="de-DE" sz="16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328925">
                <a:tc>
                  <a:txBody>
                    <a:bodyPr/>
                    <a:lstStyle/>
                    <a:p>
                      <a:pPr algn="l" fontAlgn="t"/>
                      <a:r>
                        <a:rPr lang="de-DE" sz="1600" b="1" i="0" u="none" strike="noStrike" dirty="0">
                          <a:solidFill>
                            <a:srgbClr val="000000"/>
                          </a:solidFill>
                          <a:effectLst/>
                          <a:latin typeface="+mn-lt"/>
                        </a:rPr>
                        <a:t>Online</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de-DE" sz="1600" b="0" i="0" u="none" strike="noStrike" dirty="0" smtClean="0">
                          <a:solidFill>
                            <a:srgbClr val="000000"/>
                          </a:solidFill>
                          <a:effectLst/>
                          <a:latin typeface="+mn-lt"/>
                        </a:rPr>
                        <a:t>66%</a:t>
                      </a:r>
                      <a:endParaRPr lang="de-DE" sz="16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55151">
                <a:tc>
                  <a:txBody>
                    <a:bodyPr/>
                    <a:lstStyle/>
                    <a:p>
                      <a:pPr algn="l" fontAlgn="t"/>
                      <a:r>
                        <a:rPr lang="de-DE" sz="1600" b="1" i="0" u="none" strike="noStrike" dirty="0" smtClean="0">
                          <a:solidFill>
                            <a:srgbClr val="000000"/>
                          </a:solidFill>
                          <a:effectLst/>
                          <a:latin typeface="+mn-lt"/>
                        </a:rPr>
                        <a:t>Soziale Netzwerke und Blogs</a:t>
                      </a:r>
                      <a:endParaRPr lang="de-DE" sz="160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de-DE" sz="1600" b="0" i="0" u="none" strike="noStrike" dirty="0" smtClean="0">
                          <a:solidFill>
                            <a:srgbClr val="000000"/>
                          </a:solidFill>
                          <a:effectLst/>
                          <a:latin typeface="+mn-lt"/>
                        </a:rPr>
                        <a:t>21%</a:t>
                      </a:r>
                      <a:endParaRPr lang="de-DE" sz="16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bl>
          </a:graphicData>
        </a:graphic>
      </p:graphicFrame>
      <p:graphicFrame>
        <p:nvGraphicFramePr>
          <p:cNvPr id="8" name="Diagramm 7"/>
          <p:cNvGraphicFramePr>
            <a:graphicFrameLocks/>
          </p:cNvGraphicFramePr>
          <p:nvPr>
            <p:extLst>
              <p:ext uri="{D42A27DB-BD31-4B8C-83A1-F6EECF244321}">
                <p14:modId xmlns:p14="http://schemas.microsoft.com/office/powerpoint/2010/main" val="2138778083"/>
              </p:ext>
            </p:extLst>
          </p:nvPr>
        </p:nvGraphicFramePr>
        <p:xfrm>
          <a:off x="250825" y="1844674"/>
          <a:ext cx="8353623" cy="3744565"/>
        </p:xfrm>
        <a:graphic>
          <a:graphicData uri="http://schemas.openxmlformats.org/drawingml/2006/chart">
            <c:chart xmlns:c="http://schemas.openxmlformats.org/drawingml/2006/chart" xmlns:r="http://schemas.openxmlformats.org/officeDocument/2006/relationships" r:id="rId2"/>
          </a:graphicData>
        </a:graphic>
      </p:graphicFrame>
      <p:sp>
        <p:nvSpPr>
          <p:cNvPr id="9" name="Rechteck 8"/>
          <p:cNvSpPr/>
          <p:nvPr/>
        </p:nvSpPr>
        <p:spPr bwMode="auto">
          <a:xfrm>
            <a:off x="467544" y="1988840"/>
            <a:ext cx="8136904" cy="936104"/>
          </a:xfrm>
          <a:prstGeom prst="rect">
            <a:avLst/>
          </a:prstGeom>
          <a:noFill/>
          <a:ln/>
          <a:extLst/>
        </p:spPr>
        <p:style>
          <a:lnRef idx="2">
            <a:schemeClr val="accent4"/>
          </a:lnRef>
          <a:fillRef idx="1">
            <a:schemeClr val="lt1"/>
          </a:fillRef>
          <a:effectRef idx="0">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528764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uiExpand="1">
        <p:bldSub>
          <a:bldChart bld="series"/>
        </p:bldSub>
      </p:bldGraphic>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 der letzten Woche für Nachrichten genutzte Gattungen nach </a:t>
            </a:r>
            <a:r>
              <a:rPr lang="de-DE" dirty="0"/>
              <a:t>Alter</a:t>
            </a:r>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12</a:t>
            </a:fld>
            <a:endParaRPr lang="de-DE"/>
          </a:p>
        </p:txBody>
      </p:sp>
      <p:sp>
        <p:nvSpPr>
          <p:cNvPr id="7" name="Inhaltsplatzhalter 2"/>
          <p:cNvSpPr>
            <a:spLocks noGrp="1"/>
          </p:cNvSpPr>
          <p:nvPr>
            <p:ph idx="1"/>
          </p:nvPr>
        </p:nvSpPr>
        <p:spPr>
          <a:xfrm>
            <a:off x="251520" y="5805264"/>
            <a:ext cx="8352928" cy="504056"/>
          </a:xfrm>
        </p:spPr>
        <p:txBody>
          <a:bodyPr/>
          <a:lstStyle/>
          <a:p>
            <a:r>
              <a:rPr lang="de-DE" sz="1200" b="0" dirty="0"/>
              <a:t>Reuters Institute Digital News Survey </a:t>
            </a:r>
            <a:r>
              <a:rPr lang="de-DE" sz="1200" b="0" dirty="0" smtClean="0"/>
              <a:t>2013 </a:t>
            </a:r>
            <a:r>
              <a:rPr lang="de-DE" sz="1200" b="0" dirty="0"/>
              <a:t>/ Hans-Bredow-Institut </a:t>
            </a:r>
          </a:p>
          <a:p>
            <a:r>
              <a:rPr lang="de-DE" sz="1200" b="0" dirty="0" smtClean="0"/>
              <a:t>Frage: „Welche der folgenden Kanäle haben Sie letzte Woche als Quelle für Nachrichten benutzt?“ (Q3, Basis=1064, </a:t>
            </a:r>
            <a:r>
              <a:rPr lang="de-DE" sz="1200" b="0" dirty="0"/>
              <a:t>Angaben in Prozent)</a:t>
            </a:r>
          </a:p>
        </p:txBody>
      </p:sp>
      <p:graphicFrame>
        <p:nvGraphicFramePr>
          <p:cNvPr id="8" name="Diagramm 7"/>
          <p:cNvGraphicFramePr>
            <a:graphicFrameLocks/>
          </p:cNvGraphicFramePr>
          <p:nvPr>
            <p:extLst>
              <p:ext uri="{D42A27DB-BD31-4B8C-83A1-F6EECF244321}">
                <p14:modId xmlns:p14="http://schemas.microsoft.com/office/powerpoint/2010/main" val="3318904055"/>
              </p:ext>
            </p:extLst>
          </p:nvPr>
        </p:nvGraphicFramePr>
        <p:xfrm>
          <a:off x="250825" y="1844675"/>
          <a:ext cx="8569647" cy="396058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27651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chart seriesIdx="0" categoryIdx="0" bldStep="ptInSeries"/>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chart seriesIdx="0" categoryIdx="1" bldStep="ptInSeries"/>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graphicEl>
                                              <a:chart seriesIdx="0" categoryIdx="2" bldStep="ptInSeries"/>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graphicEl>
                                              <a:chart seriesIdx="0" categoryIdx="3" bldStep="ptInSeries"/>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graphicEl>
                                              <a:chart seriesIdx="0" categoryIdx="4" bldStep="ptInSeries"/>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graphicEl>
                                              <a:chart seriesIdx="0" categoryIdx="5" bldStep="ptInSeries"/>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graphicEl>
                                              <a:chart seriesIdx="0" categoryIdx="6" bldStep="ptInSeries"/>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graphicEl>
                                              <a:chart seriesIdx="1" categoryIdx="0" bldStep="ptInSeries"/>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graphicEl>
                                              <a:chart seriesIdx="1" categoryIdx="1" bldStep="ptInSeries"/>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graphicEl>
                                              <a:chart seriesIdx="1" categoryIdx="2" bldStep="ptInSeries"/>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graphicEl>
                                              <a:chart seriesIdx="1" categoryIdx="3" bldStep="ptInSeries"/>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graphicEl>
                                              <a:chart seriesIdx="1" categoryIdx="4" bldStep="ptInSeries"/>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
                                            <p:graphicEl>
                                              <a:chart seriesIdx="1" categoryIdx="5" bldStep="ptInSeries"/>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
                                            <p:graphicEl>
                                              <a:chart seriesIdx="1" categoryIdx="6" bldStep="ptInSeries"/>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graphicEl>
                                              <a:chart seriesIdx="2" categoryIdx="0" bldStep="ptInSeries"/>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graphicEl>
                                              <a:chart seriesIdx="2" categoryIdx="1" bldStep="ptInSeries"/>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
                                            <p:graphicEl>
                                              <a:chart seriesIdx="2" categoryIdx="2" bldStep="ptInSeries"/>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
                                            <p:graphicEl>
                                              <a:chart seriesIdx="2" categoryIdx="3" bldStep="ptInSeries"/>
                                            </p:graphic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
                                            <p:graphicEl>
                                              <a:chart seriesIdx="2" categoryIdx="4" bldStep="ptInSeries"/>
                                            </p:graphic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
                                            <p:graphicEl>
                                              <a:chart seriesIdx="2" categoryIdx="5" bldStep="ptInSeries"/>
                                            </p:graphic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8">
                                            <p:graphicEl>
                                              <a:chart seriesIdx="2" categoryIdx="6" bldStep="ptInSeries"/>
                                            </p:graphic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8">
                                            <p:graphicEl>
                                              <a:chart seriesIdx="3" categoryIdx="0" bldStep="ptInSeries"/>
                                            </p:graphic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8">
                                            <p:graphicEl>
                                              <a:chart seriesIdx="3" categoryIdx="1" bldStep="ptInSeries"/>
                                            </p:graphicEl>
                                          </p:spTgt>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
                                            <p:graphicEl>
                                              <a:chart seriesIdx="3" categoryIdx="2" bldStep="ptInSeries"/>
                                            </p:graphicEl>
                                          </p:spTgt>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8">
                                            <p:graphicEl>
                                              <a:chart seriesIdx="3" categoryIdx="3" bldStep="ptInSeries"/>
                                            </p:graphicEl>
                                          </p:spTgt>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8">
                                            <p:graphicEl>
                                              <a:chart seriesIdx="3" categoryIdx="4" bldStep="ptInSeries"/>
                                            </p:graphicEl>
                                          </p:spTgt>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8">
                                            <p:graphicEl>
                                              <a:chart seriesIdx="3" categoryIdx="5" bldStep="ptInSeries"/>
                                            </p:graphic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8">
                                            <p:graphicEl>
                                              <a:chart seriesIdx="3" categoryIdx="6" bldStep="ptInSeries"/>
                                            </p:graphic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8">
                                            <p:graphicEl>
                                              <a:chart seriesIdx="4" categoryIdx="0" bldStep="ptInSeries"/>
                                            </p:graphic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8">
                                            <p:graphicEl>
                                              <a:chart seriesIdx="4" categoryIdx="1" bldStep="ptInSeries"/>
                                            </p:graphicEl>
                                          </p:spTgt>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8">
                                            <p:graphicEl>
                                              <a:chart seriesIdx="4" categoryIdx="2" bldStep="ptInSeries"/>
                                            </p:graphicEl>
                                          </p:spTgt>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8">
                                            <p:graphicEl>
                                              <a:chart seriesIdx="4" categoryIdx="3" bldStep="ptInSeries"/>
                                            </p:graphicEl>
                                          </p:spTgt>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8">
                                            <p:graphicEl>
                                              <a:chart seriesIdx="4" categoryIdx="4" bldStep="ptInSeries"/>
                                            </p:graphicEl>
                                          </p:spTgt>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8">
                                            <p:graphicEl>
                                              <a:chart seriesIdx="4" categoryIdx="5" bldStep="ptInSeries"/>
                                            </p:graphicEl>
                                          </p:spTgt>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8">
                                            <p:graphicEl>
                                              <a:chart seriesIdx="4" categoryIdx="6" bldStep="ptIn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uiExpand="1">
        <p:bldSub>
          <a:bldChart bld="seriesEl"/>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
            </a:r>
            <a:br>
              <a:rPr lang="de-DE" dirty="0" smtClean="0"/>
            </a:br>
            <a:r>
              <a:rPr lang="de-DE" dirty="0" smtClean="0"/>
              <a:t>Wichtigste Gattungen für Nachrichten nach Alter </a:t>
            </a:r>
            <a:endParaRPr lang="de-DE" dirty="0"/>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13</a:t>
            </a:fld>
            <a:endParaRPr lang="de-DE"/>
          </a:p>
        </p:txBody>
      </p:sp>
      <p:sp>
        <p:nvSpPr>
          <p:cNvPr id="7" name="Inhaltsplatzhalter 2"/>
          <p:cNvSpPr>
            <a:spLocks noGrp="1"/>
          </p:cNvSpPr>
          <p:nvPr>
            <p:ph idx="1"/>
          </p:nvPr>
        </p:nvSpPr>
        <p:spPr>
          <a:xfrm>
            <a:off x="251519" y="5733256"/>
            <a:ext cx="8497193" cy="575469"/>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p>
            <a:r>
              <a:rPr lang="de-DE" sz="1200" b="0" dirty="0"/>
              <a:t>Reuters Institute Digital News Survey </a:t>
            </a:r>
            <a:r>
              <a:rPr lang="de-DE" sz="1200" b="0" dirty="0" smtClean="0"/>
              <a:t>2013 </a:t>
            </a:r>
            <a:r>
              <a:rPr lang="de-DE" sz="1200" b="0" dirty="0"/>
              <a:t>/ Hans-Bredow-Institut </a:t>
            </a:r>
          </a:p>
          <a:p>
            <a:r>
              <a:rPr lang="de-DE" sz="1200" b="0" dirty="0" smtClean="0"/>
              <a:t>Frage: „Sie </a:t>
            </a:r>
            <a:r>
              <a:rPr lang="de-DE" sz="1200" b="0" dirty="0"/>
              <a:t>haben angegeben, dass Sie diese Nachrichtenquellen in der letzten Woche benutzt haben. Welche davon würden Sie sagen ist Ihre HAUPT-Nachrichtenquelle</a:t>
            </a:r>
            <a:r>
              <a:rPr lang="de-DE" sz="1200" b="0" dirty="0" smtClean="0"/>
              <a:t>?“ </a:t>
            </a:r>
            <a:r>
              <a:rPr lang="de-DE" sz="1200" b="0" dirty="0"/>
              <a:t>(Q4, Basis=1050, Angaben in Prozent)</a:t>
            </a:r>
          </a:p>
        </p:txBody>
      </p:sp>
      <p:graphicFrame>
        <p:nvGraphicFramePr>
          <p:cNvPr id="8" name="Diagramm 7"/>
          <p:cNvGraphicFramePr>
            <a:graphicFrameLocks/>
          </p:cNvGraphicFramePr>
          <p:nvPr>
            <p:extLst>
              <p:ext uri="{D42A27DB-BD31-4B8C-83A1-F6EECF244321}">
                <p14:modId xmlns:p14="http://schemas.microsoft.com/office/powerpoint/2010/main" val="1068261133"/>
              </p:ext>
            </p:extLst>
          </p:nvPr>
        </p:nvGraphicFramePr>
        <p:xfrm>
          <a:off x="250825" y="1844675"/>
          <a:ext cx="8569647" cy="34559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71995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chart seriesIdx="0" categoryIdx="0" bldStep="ptIn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graphicEl>
                                              <a:chart seriesIdx="0" categoryIdx="1" bldStep="ptInSeries"/>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graphicEl>
                                              <a:chart seriesIdx="0" categoryIdx="2" bldStep="ptInSeries"/>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graphicEl>
                                              <a:chart seriesIdx="0" categoryIdx="3" bldStep="ptInSeries"/>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graphicEl>
                                              <a:chart seriesIdx="0" categoryIdx="4" bldStep="ptInSeries"/>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graphicEl>
                                              <a:chart seriesIdx="0" categoryIdx="5" bldStep="ptInSeries"/>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graphicEl>
                                              <a:chart seriesIdx="0" categoryIdx="6" bldStep="ptInSeries"/>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graphicEl>
                                              <a:chart seriesIdx="1" categoryIdx="0" bldStep="ptInSeries"/>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graphicEl>
                                              <a:chart seriesIdx="1" categoryIdx="1" bldStep="ptInSeries"/>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graphicEl>
                                              <a:chart seriesIdx="1" categoryIdx="2" bldStep="ptInSeries"/>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
                                            <p:graphicEl>
                                              <a:chart seriesIdx="1" categoryIdx="3" bldStep="ptInSeries"/>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
                                            <p:graphicEl>
                                              <a:chart seriesIdx="1" categoryIdx="4" bldStep="ptInSeries"/>
                                            </p:graphic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
                                            <p:graphicEl>
                                              <a:chart seriesIdx="1" categoryIdx="5" bldStep="ptInSeries"/>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
                                            <p:graphicEl>
                                              <a:chart seriesIdx="1" categoryIdx="6" bldStep="ptInSeries"/>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graphicEl>
                                              <a:chart seriesIdx="2" categoryIdx="0" bldStep="ptInSeries"/>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graphicEl>
                                              <a:chart seriesIdx="2" categoryIdx="1" bldStep="ptInSeries"/>
                                            </p:graphic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
                                            <p:graphicEl>
                                              <a:chart seriesIdx="2" categoryIdx="2" bldStep="ptInSeries"/>
                                            </p:graphic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
                                            <p:graphicEl>
                                              <a:chart seriesIdx="2" categoryIdx="3" bldStep="ptInSeries"/>
                                            </p:graphic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8">
                                            <p:graphicEl>
                                              <a:chart seriesIdx="2" categoryIdx="4" bldStep="ptInSeries"/>
                                            </p:graphic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8">
                                            <p:graphicEl>
                                              <a:chart seriesIdx="2" categoryIdx="5" bldStep="ptInSeries"/>
                                            </p:graphicEl>
                                          </p:spTgt>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8">
                                            <p:graphicEl>
                                              <a:chart seriesIdx="2" categoryIdx="6" bldStep="ptInSeries"/>
                                            </p:graphic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8">
                                            <p:graphicEl>
                                              <a:chart seriesIdx="3" categoryIdx="0" bldStep="ptInSeries"/>
                                            </p:graphic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8">
                                            <p:graphicEl>
                                              <a:chart seriesIdx="3" categoryIdx="1" bldStep="ptInSeries"/>
                                            </p:graphicEl>
                                          </p:spTgt>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8">
                                            <p:graphicEl>
                                              <a:chart seriesIdx="3" categoryIdx="2" bldStep="ptInSeries"/>
                                            </p:graphicEl>
                                          </p:spTgt>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8">
                                            <p:graphicEl>
                                              <a:chart seriesIdx="3" categoryIdx="3" bldStep="ptInSeries"/>
                                            </p:graphic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8">
                                            <p:graphicEl>
                                              <a:chart seriesIdx="3" categoryIdx="4" bldStep="ptInSeries"/>
                                            </p:graphicEl>
                                          </p:spTgt>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8">
                                            <p:graphicEl>
                                              <a:chart seriesIdx="3" categoryIdx="5" bldStep="ptInSeries"/>
                                            </p:graphicEl>
                                          </p:spTgt>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8">
                                            <p:graphicEl>
                                              <a:chart seriesIdx="3" categoryIdx="6" bldStep="ptInSeries"/>
                                            </p:graphic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8">
                                            <p:graphicEl>
                                              <a:chart seriesIdx="4" categoryIdx="0" bldStep="ptInSeries"/>
                                            </p:graphic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8">
                                            <p:graphicEl>
                                              <a:chart seriesIdx="4" categoryIdx="1" bldStep="ptInSeries"/>
                                            </p:graphicEl>
                                          </p:spTgt>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8">
                                            <p:graphicEl>
                                              <a:chart seriesIdx="4" categoryIdx="2" bldStep="ptInSeries"/>
                                            </p:graphicEl>
                                          </p:spTgt>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8">
                                            <p:graphicEl>
                                              <a:chart seriesIdx="4" categoryIdx="3" bldStep="ptInSeries"/>
                                            </p:graphicEl>
                                          </p:spTgt>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8">
                                            <p:graphicEl>
                                              <a:chart seriesIdx="4" categoryIdx="4" bldStep="ptInSeries"/>
                                            </p:graphicEl>
                                          </p:spTgt>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8">
                                            <p:graphicEl>
                                              <a:chart seriesIdx="4" categoryIdx="5" bldStep="ptInSeries"/>
                                            </p:graphicEl>
                                          </p:spTgt>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8">
                                            <p:graphicEl>
                                              <a:chart seriesIdx="4" categoryIdx="6" bldStep="ptIn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uiExpand="1">
        <p:bldSub>
          <a:bldChart bld="seriesEl"/>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228600"/>
            <a:ext cx="8520113" cy="990600"/>
          </a:xfrm>
        </p:spPr>
        <p:txBody>
          <a:bodyPr/>
          <a:lstStyle/>
          <a:p>
            <a:r>
              <a:rPr lang="de-DE" dirty="0" smtClean="0"/>
              <a:t>In der letzten Woche genutzte traditionelle Nachrichtenquellen </a:t>
            </a:r>
            <a:endParaRPr lang="de-DE" dirty="0"/>
          </a:p>
        </p:txBody>
      </p:sp>
      <p:sp>
        <p:nvSpPr>
          <p:cNvPr id="3" name="Inhaltsplatzhalter 2"/>
          <p:cNvSpPr>
            <a:spLocks noGrp="1"/>
          </p:cNvSpPr>
          <p:nvPr>
            <p:ph idx="1"/>
          </p:nvPr>
        </p:nvSpPr>
        <p:spPr>
          <a:xfrm>
            <a:off x="250824" y="5804669"/>
            <a:ext cx="8497889" cy="504651"/>
          </a:xfrm>
        </p:spPr>
        <p:txBody>
          <a:bodyPr/>
          <a:lstStyle/>
          <a:p>
            <a:r>
              <a:rPr lang="de-DE" sz="1200" b="0" dirty="0"/>
              <a:t>Reuters Institute Digital News Survey </a:t>
            </a:r>
            <a:r>
              <a:rPr lang="de-DE" sz="1200" b="0" dirty="0" smtClean="0"/>
              <a:t>2013 </a:t>
            </a:r>
            <a:r>
              <a:rPr lang="de-DE" sz="1200" b="0" dirty="0"/>
              <a:t>/ Hans-Bredow-Institut </a:t>
            </a:r>
          </a:p>
          <a:p>
            <a:r>
              <a:rPr lang="de-DE" sz="1200" b="0" dirty="0" smtClean="0"/>
              <a:t>Frage: „Welche </a:t>
            </a:r>
            <a:r>
              <a:rPr lang="de-DE" sz="1200" b="0" dirty="0"/>
              <a:t>der folgenden Nachrichtenquellen haben Sie in der letzten Woche genutzt</a:t>
            </a:r>
            <a:r>
              <a:rPr lang="de-DE" sz="1200" b="0" dirty="0" smtClean="0"/>
              <a:t>?“ </a:t>
            </a:r>
            <a:r>
              <a:rPr lang="de-DE" sz="1200" b="0" dirty="0"/>
              <a:t>(Q5, Basis=1050</a:t>
            </a:r>
            <a:r>
              <a:rPr lang="de-DE" sz="1200" b="0" dirty="0" smtClean="0"/>
              <a:t>, Angaben </a:t>
            </a:r>
            <a:r>
              <a:rPr lang="de-DE" sz="1200" b="0" dirty="0"/>
              <a:t>in Prozent)</a:t>
            </a:r>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14</a:t>
            </a:fld>
            <a:endParaRPr lang="de-DE"/>
          </a:p>
        </p:txBody>
      </p:sp>
      <p:sp>
        <p:nvSpPr>
          <p:cNvPr id="4" name="Rechteck 3"/>
          <p:cNvSpPr/>
          <p:nvPr/>
        </p:nvSpPr>
        <p:spPr bwMode="auto">
          <a:xfrm>
            <a:off x="1187624" y="5229200"/>
            <a:ext cx="2520280" cy="284858"/>
          </a:xfrm>
          <a:prstGeom prst="rect">
            <a:avLst/>
          </a:prstGeom>
          <a:noFill/>
          <a:ln w="28575">
            <a:solidFill>
              <a:schemeClr val="tx1"/>
            </a:solidFill>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2400" b="0" i="0" u="none" strike="noStrike" cap="none" normalizeH="0" baseline="0" smtClean="0">
              <a:ln>
                <a:noFill/>
              </a:ln>
              <a:solidFill>
                <a:schemeClr val="tx1"/>
              </a:solidFill>
              <a:effectLst/>
              <a:latin typeface="Times New Roman" pitchFamily="18" charset="0"/>
            </a:endParaRPr>
          </a:p>
        </p:txBody>
      </p:sp>
      <p:graphicFrame>
        <p:nvGraphicFramePr>
          <p:cNvPr id="9" name="Diagramm 8"/>
          <p:cNvGraphicFramePr>
            <a:graphicFrameLocks/>
          </p:cNvGraphicFramePr>
          <p:nvPr>
            <p:extLst>
              <p:ext uri="{D42A27DB-BD31-4B8C-83A1-F6EECF244321}">
                <p14:modId xmlns:p14="http://schemas.microsoft.com/office/powerpoint/2010/main" val="413966299"/>
              </p:ext>
            </p:extLst>
          </p:nvPr>
        </p:nvGraphicFramePr>
        <p:xfrm>
          <a:off x="250826" y="1844676"/>
          <a:ext cx="8497888" cy="38165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62625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Graphic spid="9" grpId="0">
        <p:bldSub>
          <a:bldChart bld="series"/>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 der </a:t>
            </a:r>
            <a:r>
              <a:rPr lang="de-DE" dirty="0"/>
              <a:t>letzten Woche</a:t>
            </a:r>
            <a:r>
              <a:rPr lang="de-DE" dirty="0" smtClean="0"/>
              <a:t> genutzte Online-Nachrichtenquellen </a:t>
            </a:r>
            <a:endParaRPr lang="de-DE" dirty="0"/>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15</a:t>
            </a:fld>
            <a:endParaRPr lang="de-DE"/>
          </a:p>
        </p:txBody>
      </p:sp>
      <p:sp>
        <p:nvSpPr>
          <p:cNvPr id="8" name="Inhaltsplatzhalter 2"/>
          <p:cNvSpPr txBox="1">
            <a:spLocks/>
          </p:cNvSpPr>
          <p:nvPr/>
        </p:nvSpPr>
        <p:spPr bwMode="auto">
          <a:xfrm>
            <a:off x="251519" y="5789984"/>
            <a:ext cx="8497193" cy="519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lgn="l" defTabSz="628650" rtl="0" fontAlgn="base">
              <a:spcBef>
                <a:spcPct val="20000"/>
              </a:spcBef>
              <a:spcAft>
                <a:spcPct val="20000"/>
              </a:spcAft>
              <a:defRPr sz="2000" b="1">
                <a:solidFill>
                  <a:schemeClr val="tx1"/>
                </a:solidFill>
                <a:latin typeface="+mn-lt"/>
                <a:ea typeface="+mn-ea"/>
                <a:cs typeface="+mn-cs"/>
              </a:defRPr>
            </a:lvl1pPr>
            <a:lvl2pPr marL="471488" indent="-280988" algn="l" defTabSz="628650" rtl="0" fontAlgn="base">
              <a:spcBef>
                <a:spcPct val="20000"/>
              </a:spcBef>
              <a:spcAft>
                <a:spcPct val="0"/>
              </a:spcAft>
              <a:buChar char="–"/>
              <a:defRPr>
                <a:solidFill>
                  <a:schemeClr val="tx1"/>
                </a:solidFill>
                <a:latin typeface="+mn-lt"/>
              </a:defRPr>
            </a:lvl2pPr>
            <a:lvl3pPr marL="854075" indent="-285750" algn="l" defTabSz="628650" rtl="0" fontAlgn="base">
              <a:spcBef>
                <a:spcPct val="20000"/>
              </a:spcBef>
              <a:spcAft>
                <a:spcPct val="0"/>
              </a:spcAft>
              <a:buChar char="–"/>
              <a:defRPr sz="1600">
                <a:solidFill>
                  <a:schemeClr val="tx1"/>
                </a:solidFill>
                <a:latin typeface="+mn-lt"/>
              </a:defRPr>
            </a:lvl3pPr>
            <a:lvl4pPr marL="1330325" indent="-285750" algn="l" defTabSz="628650" rtl="0" fontAlgn="base">
              <a:spcBef>
                <a:spcPct val="20000"/>
              </a:spcBef>
              <a:spcAft>
                <a:spcPct val="0"/>
              </a:spcAft>
              <a:buChar char="–"/>
              <a:defRPr sz="1400">
                <a:solidFill>
                  <a:schemeClr val="tx1"/>
                </a:solidFill>
                <a:latin typeface="+mn-lt"/>
              </a:defRPr>
            </a:lvl4pPr>
            <a:lvl5pPr marL="1711325" indent="-190500" algn="l" defTabSz="628650" rtl="0" fontAlgn="base">
              <a:spcBef>
                <a:spcPct val="20000"/>
              </a:spcBef>
              <a:spcAft>
                <a:spcPct val="0"/>
              </a:spcAft>
              <a:buChar char="–"/>
              <a:defRPr sz="1200">
                <a:solidFill>
                  <a:schemeClr val="tx1"/>
                </a:solidFill>
                <a:latin typeface="+mn-lt"/>
              </a:defRPr>
            </a:lvl5pPr>
            <a:lvl6pPr marL="2168525" indent="-190500" algn="l" defTabSz="628650" rtl="0" fontAlgn="base">
              <a:spcBef>
                <a:spcPct val="20000"/>
              </a:spcBef>
              <a:spcAft>
                <a:spcPct val="0"/>
              </a:spcAft>
              <a:buChar char="–"/>
              <a:defRPr sz="1200">
                <a:solidFill>
                  <a:schemeClr val="tx1"/>
                </a:solidFill>
                <a:latin typeface="+mn-lt"/>
              </a:defRPr>
            </a:lvl6pPr>
            <a:lvl7pPr marL="2625725" indent="-190500" algn="l" defTabSz="628650" rtl="0" fontAlgn="base">
              <a:spcBef>
                <a:spcPct val="20000"/>
              </a:spcBef>
              <a:spcAft>
                <a:spcPct val="0"/>
              </a:spcAft>
              <a:buChar char="–"/>
              <a:defRPr sz="1200">
                <a:solidFill>
                  <a:schemeClr val="tx1"/>
                </a:solidFill>
                <a:latin typeface="+mn-lt"/>
              </a:defRPr>
            </a:lvl7pPr>
            <a:lvl8pPr marL="3082925" indent="-190500" algn="l" defTabSz="628650" rtl="0" fontAlgn="base">
              <a:spcBef>
                <a:spcPct val="20000"/>
              </a:spcBef>
              <a:spcAft>
                <a:spcPct val="0"/>
              </a:spcAft>
              <a:buChar char="–"/>
              <a:defRPr sz="1200">
                <a:solidFill>
                  <a:schemeClr val="tx1"/>
                </a:solidFill>
                <a:latin typeface="+mn-lt"/>
              </a:defRPr>
            </a:lvl8pPr>
            <a:lvl9pPr marL="3540125" indent="-190500" algn="l" defTabSz="628650" rtl="0" fontAlgn="base">
              <a:spcBef>
                <a:spcPct val="20000"/>
              </a:spcBef>
              <a:spcAft>
                <a:spcPct val="0"/>
              </a:spcAft>
              <a:buChar char="–"/>
              <a:defRPr sz="1200">
                <a:solidFill>
                  <a:schemeClr val="tx1"/>
                </a:solidFill>
                <a:latin typeface="+mn-lt"/>
              </a:defRPr>
            </a:lvl9pPr>
          </a:lstStyle>
          <a:p>
            <a:r>
              <a:rPr lang="de-DE" sz="1200" b="0" dirty="0"/>
              <a:t>Reuters Institute Digital News Survey </a:t>
            </a:r>
            <a:r>
              <a:rPr lang="de-DE" sz="1200" b="0" dirty="0" smtClean="0"/>
              <a:t>2013 </a:t>
            </a:r>
            <a:r>
              <a:rPr lang="de-DE" sz="1200" b="0" dirty="0"/>
              <a:t>/ Hans-Bredow-Institut </a:t>
            </a:r>
          </a:p>
          <a:p>
            <a:r>
              <a:rPr lang="de-DE" sz="1200" b="0" dirty="0" smtClean="0"/>
              <a:t>Frage: „Welche </a:t>
            </a:r>
            <a:r>
              <a:rPr lang="de-DE" sz="1200" b="0" dirty="0"/>
              <a:t>der folgenden Nachrichtenquellen haben Sie in der letzten Woche genutzt</a:t>
            </a:r>
            <a:r>
              <a:rPr lang="de-DE" sz="1200" b="0" dirty="0" smtClean="0"/>
              <a:t>?“ </a:t>
            </a:r>
            <a:r>
              <a:rPr lang="de-DE" sz="1200" b="0" dirty="0"/>
              <a:t>(Q5, Basis=1050, Angaben in Prozent)</a:t>
            </a:r>
          </a:p>
        </p:txBody>
      </p:sp>
      <p:sp>
        <p:nvSpPr>
          <p:cNvPr id="10" name="Rechteck 9"/>
          <p:cNvSpPr/>
          <p:nvPr/>
        </p:nvSpPr>
        <p:spPr bwMode="auto">
          <a:xfrm>
            <a:off x="1219622" y="5158234"/>
            <a:ext cx="7056784" cy="284858"/>
          </a:xfrm>
          <a:prstGeom prst="rect">
            <a:avLst/>
          </a:prstGeom>
          <a:noFill/>
          <a:ln w="28575">
            <a:solidFill>
              <a:schemeClr val="tx1"/>
            </a:solidFill>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2400" b="0" i="0" u="none" strike="noStrike" cap="none" normalizeH="0" baseline="0" smtClean="0">
              <a:ln>
                <a:noFill/>
              </a:ln>
              <a:solidFill>
                <a:schemeClr val="tx1"/>
              </a:solidFill>
              <a:effectLst/>
              <a:latin typeface="Times New Roman" pitchFamily="18" charset="0"/>
            </a:endParaRPr>
          </a:p>
        </p:txBody>
      </p:sp>
      <p:graphicFrame>
        <p:nvGraphicFramePr>
          <p:cNvPr id="11" name="Diagramm 10"/>
          <p:cNvGraphicFramePr>
            <a:graphicFrameLocks/>
          </p:cNvGraphicFramePr>
          <p:nvPr>
            <p:extLst>
              <p:ext uri="{D42A27DB-BD31-4B8C-83A1-F6EECF244321}">
                <p14:modId xmlns:p14="http://schemas.microsoft.com/office/powerpoint/2010/main" val="276508049"/>
              </p:ext>
            </p:extLst>
          </p:nvPr>
        </p:nvGraphicFramePr>
        <p:xfrm>
          <a:off x="250825" y="1844675"/>
          <a:ext cx="8497193" cy="375875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68023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Graphic spid="11" grpId="0">
        <p:bldSub>
          <a:bldChart bld="series"/>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Gesamtzahl vergangener Woche genutzter Quellen</a:t>
            </a:r>
            <a:endParaRPr lang="de-DE" dirty="0"/>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16</a:t>
            </a:fld>
            <a:endParaRPr lang="de-DE"/>
          </a:p>
        </p:txBody>
      </p:sp>
      <p:sp>
        <p:nvSpPr>
          <p:cNvPr id="7" name="Inhaltsplatzhalter 2"/>
          <p:cNvSpPr txBox="1">
            <a:spLocks/>
          </p:cNvSpPr>
          <p:nvPr/>
        </p:nvSpPr>
        <p:spPr bwMode="auto">
          <a:xfrm>
            <a:off x="234280" y="5805264"/>
            <a:ext cx="6858000" cy="504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lgn="l" defTabSz="628650" rtl="0" fontAlgn="base">
              <a:spcBef>
                <a:spcPct val="20000"/>
              </a:spcBef>
              <a:spcAft>
                <a:spcPct val="20000"/>
              </a:spcAft>
              <a:defRPr sz="2000" b="1">
                <a:solidFill>
                  <a:schemeClr val="tx1"/>
                </a:solidFill>
                <a:latin typeface="+mn-lt"/>
                <a:ea typeface="+mn-ea"/>
                <a:cs typeface="+mn-cs"/>
              </a:defRPr>
            </a:lvl1pPr>
            <a:lvl2pPr marL="471488" indent="-280988" algn="l" defTabSz="628650" rtl="0" fontAlgn="base">
              <a:spcBef>
                <a:spcPct val="20000"/>
              </a:spcBef>
              <a:spcAft>
                <a:spcPct val="0"/>
              </a:spcAft>
              <a:buChar char="–"/>
              <a:defRPr>
                <a:solidFill>
                  <a:schemeClr val="tx1"/>
                </a:solidFill>
                <a:latin typeface="+mn-lt"/>
              </a:defRPr>
            </a:lvl2pPr>
            <a:lvl3pPr marL="854075" indent="-285750" algn="l" defTabSz="628650" rtl="0" fontAlgn="base">
              <a:spcBef>
                <a:spcPct val="20000"/>
              </a:spcBef>
              <a:spcAft>
                <a:spcPct val="0"/>
              </a:spcAft>
              <a:buChar char="–"/>
              <a:defRPr sz="1600">
                <a:solidFill>
                  <a:schemeClr val="tx1"/>
                </a:solidFill>
                <a:latin typeface="+mn-lt"/>
              </a:defRPr>
            </a:lvl3pPr>
            <a:lvl4pPr marL="1330325" indent="-285750" algn="l" defTabSz="628650" rtl="0" fontAlgn="base">
              <a:spcBef>
                <a:spcPct val="20000"/>
              </a:spcBef>
              <a:spcAft>
                <a:spcPct val="0"/>
              </a:spcAft>
              <a:buChar char="–"/>
              <a:defRPr sz="1400">
                <a:solidFill>
                  <a:schemeClr val="tx1"/>
                </a:solidFill>
                <a:latin typeface="+mn-lt"/>
              </a:defRPr>
            </a:lvl4pPr>
            <a:lvl5pPr marL="1711325" indent="-190500" algn="l" defTabSz="628650" rtl="0" fontAlgn="base">
              <a:spcBef>
                <a:spcPct val="20000"/>
              </a:spcBef>
              <a:spcAft>
                <a:spcPct val="0"/>
              </a:spcAft>
              <a:buChar char="–"/>
              <a:defRPr sz="1200">
                <a:solidFill>
                  <a:schemeClr val="tx1"/>
                </a:solidFill>
                <a:latin typeface="+mn-lt"/>
              </a:defRPr>
            </a:lvl5pPr>
            <a:lvl6pPr marL="2168525" indent="-190500" algn="l" defTabSz="628650" rtl="0" fontAlgn="base">
              <a:spcBef>
                <a:spcPct val="20000"/>
              </a:spcBef>
              <a:spcAft>
                <a:spcPct val="0"/>
              </a:spcAft>
              <a:buChar char="–"/>
              <a:defRPr sz="1200">
                <a:solidFill>
                  <a:schemeClr val="tx1"/>
                </a:solidFill>
                <a:latin typeface="+mn-lt"/>
              </a:defRPr>
            </a:lvl6pPr>
            <a:lvl7pPr marL="2625725" indent="-190500" algn="l" defTabSz="628650" rtl="0" fontAlgn="base">
              <a:spcBef>
                <a:spcPct val="20000"/>
              </a:spcBef>
              <a:spcAft>
                <a:spcPct val="0"/>
              </a:spcAft>
              <a:buChar char="–"/>
              <a:defRPr sz="1200">
                <a:solidFill>
                  <a:schemeClr val="tx1"/>
                </a:solidFill>
                <a:latin typeface="+mn-lt"/>
              </a:defRPr>
            </a:lvl7pPr>
            <a:lvl8pPr marL="3082925" indent="-190500" algn="l" defTabSz="628650" rtl="0" fontAlgn="base">
              <a:spcBef>
                <a:spcPct val="20000"/>
              </a:spcBef>
              <a:spcAft>
                <a:spcPct val="0"/>
              </a:spcAft>
              <a:buChar char="–"/>
              <a:defRPr sz="1200">
                <a:solidFill>
                  <a:schemeClr val="tx1"/>
                </a:solidFill>
                <a:latin typeface="+mn-lt"/>
              </a:defRPr>
            </a:lvl8pPr>
            <a:lvl9pPr marL="3540125" indent="-190500" algn="l" defTabSz="628650" rtl="0" fontAlgn="base">
              <a:spcBef>
                <a:spcPct val="20000"/>
              </a:spcBef>
              <a:spcAft>
                <a:spcPct val="0"/>
              </a:spcAft>
              <a:buChar char="–"/>
              <a:defRPr sz="1200">
                <a:solidFill>
                  <a:schemeClr val="tx1"/>
                </a:solidFill>
                <a:latin typeface="+mn-lt"/>
              </a:defRPr>
            </a:lvl9pPr>
          </a:lstStyle>
          <a:p>
            <a:r>
              <a:rPr lang="de-DE" sz="1200" b="0" dirty="0"/>
              <a:t>Reuters Institute Digital News Survey </a:t>
            </a:r>
            <a:r>
              <a:rPr lang="de-DE" sz="1200" b="0" dirty="0" smtClean="0"/>
              <a:t>2013 </a:t>
            </a:r>
            <a:r>
              <a:rPr lang="de-DE" sz="1200" b="0" dirty="0"/>
              <a:t>/ Hans-Bredow-Institut </a:t>
            </a:r>
          </a:p>
          <a:p>
            <a:r>
              <a:rPr lang="de-DE" sz="1200" b="0" dirty="0"/>
              <a:t>Gesamtanzahl aus den genannten 44 Quellen. M=5,1, s=3,3 (Basis=1050, Angaben in Prozent)</a:t>
            </a:r>
          </a:p>
        </p:txBody>
      </p:sp>
      <p:graphicFrame>
        <p:nvGraphicFramePr>
          <p:cNvPr id="8" name="Diagramm 7"/>
          <p:cNvGraphicFramePr>
            <a:graphicFrameLocks/>
          </p:cNvGraphicFramePr>
          <p:nvPr>
            <p:extLst>
              <p:ext uri="{D42A27DB-BD31-4B8C-83A1-F6EECF244321}">
                <p14:modId xmlns:p14="http://schemas.microsoft.com/office/powerpoint/2010/main" val="2560634937"/>
              </p:ext>
            </p:extLst>
          </p:nvPr>
        </p:nvGraphicFramePr>
        <p:xfrm>
          <a:off x="250825" y="1844675"/>
          <a:ext cx="8569647" cy="34559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elle 2"/>
          <p:cNvGraphicFramePr>
            <a:graphicFrameLocks noGrp="1"/>
          </p:cNvGraphicFramePr>
          <p:nvPr>
            <p:extLst>
              <p:ext uri="{D42A27DB-BD31-4B8C-83A1-F6EECF244321}">
                <p14:modId xmlns:p14="http://schemas.microsoft.com/office/powerpoint/2010/main" val="3718912124"/>
              </p:ext>
            </p:extLst>
          </p:nvPr>
        </p:nvGraphicFramePr>
        <p:xfrm>
          <a:off x="6660232" y="1844675"/>
          <a:ext cx="2061766" cy="2078355"/>
        </p:xfrm>
        <a:graphic>
          <a:graphicData uri="http://schemas.openxmlformats.org/drawingml/2006/table">
            <a:tbl>
              <a:tblPr/>
              <a:tblGrid>
                <a:gridCol w="1080120"/>
                <a:gridCol w="981646"/>
              </a:tblGrid>
              <a:tr h="190500">
                <a:tc gridSpan="2">
                  <a:txBody>
                    <a:bodyPr/>
                    <a:lstStyle/>
                    <a:p>
                      <a:pPr algn="ctr" fontAlgn="b"/>
                      <a:r>
                        <a:rPr lang="de-DE" sz="1800" b="1" i="0" u="none" strike="noStrike" dirty="0">
                          <a:solidFill>
                            <a:srgbClr val="000000"/>
                          </a:solidFill>
                          <a:effectLst/>
                          <a:latin typeface="Calibri"/>
                        </a:rPr>
                        <a:t>Mittlere </a:t>
                      </a:r>
                      <a:r>
                        <a:rPr lang="de-DE" sz="1800" b="1" i="0" u="none" strike="noStrike" dirty="0" smtClean="0">
                          <a:solidFill>
                            <a:srgbClr val="000000"/>
                          </a:solidFill>
                          <a:effectLst/>
                          <a:latin typeface="Calibri"/>
                        </a:rPr>
                        <a:t/>
                      </a:r>
                      <a:br>
                        <a:rPr lang="de-DE" sz="1800" b="1" i="0" u="none" strike="noStrike" dirty="0" smtClean="0">
                          <a:solidFill>
                            <a:srgbClr val="000000"/>
                          </a:solidFill>
                          <a:effectLst/>
                          <a:latin typeface="Calibri"/>
                        </a:rPr>
                      </a:br>
                      <a:r>
                        <a:rPr lang="de-DE" sz="1800" b="1" i="0" u="none" strike="noStrike" dirty="0" smtClean="0">
                          <a:solidFill>
                            <a:srgbClr val="000000"/>
                          </a:solidFill>
                          <a:effectLst/>
                          <a:latin typeface="Calibri"/>
                        </a:rPr>
                        <a:t>Quellenanzahl</a:t>
                      </a:r>
                      <a:endParaRPr lang="de-DE" sz="1800" b="1"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hMerge="1">
                  <a:txBody>
                    <a:bodyPr/>
                    <a:lstStyle/>
                    <a:p>
                      <a:endParaRPr lang="de-DE"/>
                    </a:p>
                  </a:txBody>
                  <a:tcPr/>
                </a:tc>
              </a:tr>
              <a:tr h="190500">
                <a:tc>
                  <a:txBody>
                    <a:bodyPr/>
                    <a:lstStyle/>
                    <a:p>
                      <a:pPr algn="l" fontAlgn="ctr"/>
                      <a:r>
                        <a:rPr lang="de-DE" sz="1600" b="1" i="0" u="none" strike="noStrike" dirty="0">
                          <a:solidFill>
                            <a:srgbClr val="000000"/>
                          </a:solidFill>
                          <a:effectLst/>
                          <a:latin typeface="Arial"/>
                        </a:rPr>
                        <a:t>Gesamt</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600" b="0" i="0" u="none" strike="noStrike" dirty="0">
                          <a:solidFill>
                            <a:srgbClr val="000000"/>
                          </a:solidFill>
                          <a:effectLst/>
                          <a:latin typeface="Calibri"/>
                        </a:rPr>
                        <a:t>5,1</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ctr"/>
                      <a:r>
                        <a:rPr lang="de-DE" sz="1600" b="1" i="0" u="none" strike="noStrike" dirty="0">
                          <a:solidFill>
                            <a:srgbClr val="000000"/>
                          </a:solidFill>
                          <a:effectLst/>
                          <a:latin typeface="Arial"/>
                        </a:rPr>
                        <a:t>18 </a:t>
                      </a:r>
                      <a:r>
                        <a:rPr lang="de-DE" sz="1600" b="1" i="0" u="none" strike="noStrike" dirty="0" smtClean="0">
                          <a:solidFill>
                            <a:srgbClr val="000000"/>
                          </a:solidFill>
                          <a:effectLst/>
                          <a:latin typeface="Arial"/>
                        </a:rPr>
                        <a:t>bis </a:t>
                      </a:r>
                      <a:r>
                        <a:rPr lang="de-DE" sz="1600" b="1" i="0" u="none" strike="noStrike" dirty="0">
                          <a:solidFill>
                            <a:srgbClr val="000000"/>
                          </a:solidFill>
                          <a:effectLst/>
                          <a:latin typeface="Arial"/>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BFBFBF"/>
                    </a:solidFill>
                  </a:tcPr>
                </a:tc>
                <a:tc>
                  <a:txBody>
                    <a:bodyPr/>
                    <a:lstStyle/>
                    <a:p>
                      <a:pPr algn="ctr" fontAlgn="b"/>
                      <a:r>
                        <a:rPr lang="de-DE" sz="1600" b="0" i="0" u="none" strike="noStrike" dirty="0">
                          <a:solidFill>
                            <a:srgbClr val="000000"/>
                          </a:solidFill>
                          <a:effectLst/>
                          <a:latin typeface="Calibri"/>
                        </a:rPr>
                        <a:t>4,1</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FBFBF"/>
                    </a:solidFill>
                  </a:tcPr>
                </a:tc>
              </a:tr>
              <a:tr h="190500">
                <a:tc>
                  <a:txBody>
                    <a:bodyPr/>
                    <a:lstStyle/>
                    <a:p>
                      <a:pPr algn="l" fontAlgn="ctr"/>
                      <a:r>
                        <a:rPr lang="de-DE" sz="1600" b="1" i="0" u="none" strike="noStrike" dirty="0">
                          <a:solidFill>
                            <a:srgbClr val="000000"/>
                          </a:solidFill>
                          <a:effectLst/>
                          <a:latin typeface="Arial"/>
                        </a:rPr>
                        <a:t>25 </a:t>
                      </a:r>
                      <a:r>
                        <a:rPr lang="de-DE" sz="1600" b="1" i="0" u="none" strike="noStrike" dirty="0" smtClean="0">
                          <a:solidFill>
                            <a:srgbClr val="000000"/>
                          </a:solidFill>
                          <a:effectLst/>
                          <a:latin typeface="Arial"/>
                        </a:rPr>
                        <a:t>bis </a:t>
                      </a:r>
                      <a:r>
                        <a:rPr lang="de-DE" sz="1600" b="1" i="0" u="none" strike="noStrike" dirty="0">
                          <a:solidFill>
                            <a:srgbClr val="000000"/>
                          </a:solidFill>
                          <a:effectLst/>
                          <a:latin typeface="Arial"/>
                        </a:rPr>
                        <a:t>34</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de-DE" sz="1600" b="0" i="0" u="none" strike="noStrike" dirty="0">
                          <a:solidFill>
                            <a:srgbClr val="000000"/>
                          </a:solidFill>
                          <a:effectLst/>
                          <a:latin typeface="Calibri"/>
                        </a:rPr>
                        <a:t>4,7</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r>
              <a:tr h="190500">
                <a:tc>
                  <a:txBody>
                    <a:bodyPr/>
                    <a:lstStyle/>
                    <a:p>
                      <a:pPr algn="l" fontAlgn="ctr"/>
                      <a:r>
                        <a:rPr lang="de-DE" sz="1600" b="1" i="0" u="none" strike="noStrike" dirty="0">
                          <a:solidFill>
                            <a:srgbClr val="000000"/>
                          </a:solidFill>
                          <a:effectLst/>
                          <a:latin typeface="Arial"/>
                        </a:rPr>
                        <a:t>35 </a:t>
                      </a:r>
                      <a:r>
                        <a:rPr lang="de-DE" sz="1600" b="1" i="0" u="none" strike="noStrike" dirty="0" smtClean="0">
                          <a:solidFill>
                            <a:srgbClr val="000000"/>
                          </a:solidFill>
                          <a:effectLst/>
                          <a:latin typeface="Arial"/>
                        </a:rPr>
                        <a:t>bis </a:t>
                      </a:r>
                      <a:r>
                        <a:rPr lang="de-DE" sz="1600" b="1" i="0" u="none" strike="noStrike" dirty="0">
                          <a:solidFill>
                            <a:srgbClr val="000000"/>
                          </a:solidFill>
                          <a:effectLst/>
                          <a:latin typeface="Arial"/>
                        </a:rPr>
                        <a:t>44</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BFBFBF"/>
                    </a:solidFill>
                  </a:tcPr>
                </a:tc>
                <a:tc>
                  <a:txBody>
                    <a:bodyPr/>
                    <a:lstStyle/>
                    <a:p>
                      <a:pPr algn="ctr" fontAlgn="b"/>
                      <a:r>
                        <a:rPr lang="de-DE" sz="1600" b="0" i="0" u="none" strike="noStrike" dirty="0">
                          <a:solidFill>
                            <a:srgbClr val="000000"/>
                          </a:solidFill>
                          <a:effectLst/>
                          <a:latin typeface="Calibri"/>
                        </a:rPr>
                        <a:t>4,4</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BFBFBF"/>
                    </a:solidFill>
                  </a:tcPr>
                </a:tc>
              </a:tr>
              <a:tr h="190500">
                <a:tc>
                  <a:txBody>
                    <a:bodyPr/>
                    <a:lstStyle/>
                    <a:p>
                      <a:pPr algn="l" fontAlgn="ctr"/>
                      <a:r>
                        <a:rPr lang="de-DE" sz="1600" b="1" i="0" u="none" strike="noStrike" dirty="0">
                          <a:solidFill>
                            <a:srgbClr val="000000"/>
                          </a:solidFill>
                          <a:effectLst/>
                          <a:latin typeface="Arial"/>
                        </a:rPr>
                        <a:t>45 </a:t>
                      </a:r>
                      <a:r>
                        <a:rPr lang="de-DE" sz="1600" b="1" i="0" u="none" strike="noStrike" dirty="0" smtClean="0">
                          <a:solidFill>
                            <a:srgbClr val="000000"/>
                          </a:solidFill>
                          <a:effectLst/>
                          <a:latin typeface="Arial"/>
                        </a:rPr>
                        <a:t>bis </a:t>
                      </a:r>
                      <a:r>
                        <a:rPr lang="de-DE" sz="1600" b="1" i="0" u="none" strike="noStrike" dirty="0">
                          <a:solidFill>
                            <a:srgbClr val="000000"/>
                          </a:solidFill>
                          <a:effectLst/>
                          <a:latin typeface="Arial"/>
                        </a:rPr>
                        <a:t>54</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de-DE" sz="1600" b="0" i="0" u="none" strike="noStrike" dirty="0">
                          <a:solidFill>
                            <a:srgbClr val="000000"/>
                          </a:solidFill>
                          <a:effectLst/>
                          <a:latin typeface="Calibri"/>
                        </a:rPr>
                        <a:t>5,0</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r>
              <a:tr h="190500">
                <a:tc>
                  <a:txBody>
                    <a:bodyPr/>
                    <a:lstStyle/>
                    <a:p>
                      <a:pPr algn="l" fontAlgn="ctr"/>
                      <a:r>
                        <a:rPr lang="de-DE" sz="1600" b="1" i="0" u="none" strike="noStrike" dirty="0">
                          <a:solidFill>
                            <a:srgbClr val="000000"/>
                          </a:solidFill>
                          <a:effectLst/>
                          <a:latin typeface="Arial"/>
                        </a:rPr>
                        <a:t>55 +</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DE" sz="1600" b="0" i="0" u="none" strike="noStrike" dirty="0">
                          <a:solidFill>
                            <a:srgbClr val="000000"/>
                          </a:solidFill>
                          <a:effectLst/>
                          <a:latin typeface="Calibri"/>
                        </a:rPr>
                        <a:t>5,7</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BFBFBF"/>
                    </a:solidFill>
                  </a:tcPr>
                </a:tc>
              </a:tr>
            </a:tbl>
          </a:graphicData>
        </a:graphic>
      </p:graphicFrame>
    </p:spTree>
    <p:extLst>
      <p:ext uri="{BB962C8B-B14F-4D97-AF65-F5344CB8AC3E}">
        <p14:creationId xmlns:p14="http://schemas.microsoft.com/office/powerpoint/2010/main" val="44040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Nachrichtenquellen on- und offline</a:t>
            </a:r>
            <a:endParaRPr lang="de-DE" dirty="0"/>
          </a:p>
        </p:txBody>
      </p:sp>
      <p:sp>
        <p:nvSpPr>
          <p:cNvPr id="3" name="Inhaltsplatzhalter 2"/>
          <p:cNvSpPr>
            <a:spLocks noGrp="1"/>
          </p:cNvSpPr>
          <p:nvPr>
            <p:ph idx="1"/>
          </p:nvPr>
        </p:nvSpPr>
        <p:spPr>
          <a:xfrm>
            <a:off x="228600" y="1828800"/>
            <a:ext cx="7655768" cy="4495800"/>
          </a:xfrm>
        </p:spPr>
        <p:txBody>
          <a:bodyPr/>
          <a:lstStyle/>
          <a:p>
            <a:pPr marL="342900" indent="-342900">
              <a:buClr>
                <a:srgbClr val="FF7310"/>
              </a:buClr>
              <a:buFont typeface="Arial" pitchFamily="34" charset="0"/>
              <a:buChar char="•"/>
            </a:pPr>
            <a:r>
              <a:rPr lang="de-DE" b="0" dirty="0" smtClean="0"/>
              <a:t>Innerhalb der Bevölkerung mit Internetzugang weist die Gattung Fernsehen mit 82</a:t>
            </a:r>
            <a:r>
              <a:rPr lang="de-DE" b="0" dirty="0"/>
              <a:t>% </a:t>
            </a:r>
            <a:r>
              <a:rPr lang="de-DE" b="0" dirty="0" smtClean="0"/>
              <a:t>die größte Reichweite auf. Die zweithäufigste Quelle für Nachrichten ist mit 66% das Internet (ohne SNS). </a:t>
            </a:r>
          </a:p>
          <a:p>
            <a:pPr marL="342900" indent="-342900">
              <a:buClr>
                <a:srgbClr val="FF7310"/>
              </a:buClr>
              <a:buFont typeface="Arial" pitchFamily="34" charset="0"/>
              <a:buChar char="•"/>
            </a:pPr>
            <a:r>
              <a:rPr lang="de-DE" b="0" dirty="0" smtClean="0"/>
              <a:t>Das Fernsehen dominiert bei den älteren Altersgruppen und das Internet bei den Jüngeren, wobei auch </a:t>
            </a:r>
            <a:r>
              <a:rPr lang="de-DE" b="0" dirty="0"/>
              <a:t>mehr als zwei Drittel </a:t>
            </a:r>
            <a:r>
              <a:rPr lang="de-DE" b="0" dirty="0" smtClean="0"/>
              <a:t>der jüngsten Altersgruppe das Fernsehen nutzen und in der ältesten fast 60% das Internet (ohne SNS). </a:t>
            </a:r>
          </a:p>
          <a:p>
            <a:pPr marL="342900" indent="-342900">
              <a:buClr>
                <a:srgbClr val="FF7310"/>
              </a:buClr>
              <a:buFont typeface="Arial" pitchFamily="34" charset="0"/>
              <a:buChar char="•"/>
            </a:pPr>
            <a:r>
              <a:rPr lang="de-DE" b="0" dirty="0" smtClean="0"/>
              <a:t>Deutliche Unterschiede zwischen jung und alt werden in der Nachrichtennutzung über Soziale Netzwerke sichtbar (36% und 15%).</a:t>
            </a:r>
          </a:p>
          <a:p>
            <a:pPr marL="342900" indent="-342900">
              <a:buClr>
                <a:srgbClr val="FF7310"/>
              </a:buClr>
              <a:buFont typeface="Arial" pitchFamily="34" charset="0"/>
              <a:buChar char="•"/>
            </a:pPr>
            <a:r>
              <a:rPr lang="de-DE" b="0" dirty="0" smtClean="0"/>
              <a:t>Durchschnittlich werden 5 verschiedene Angebote genutzt. Tendenziell steigt die Anzahl mit dem Alter. </a:t>
            </a:r>
          </a:p>
          <a:p>
            <a:pPr marL="342900" indent="-342900">
              <a:buClr>
                <a:srgbClr val="FF7310"/>
              </a:buClr>
              <a:buFont typeface="Arial" pitchFamily="34" charset="0"/>
              <a:buChar char="•"/>
            </a:pPr>
            <a:r>
              <a:rPr lang="de-DE" b="0" dirty="0" smtClean="0"/>
              <a:t>Größere Vielfalt an Onlinequellen führt im Vergleich zu traditionellen Kanälen zu geringerer Reichweite einzelner Angebote.</a:t>
            </a:r>
          </a:p>
          <a:p>
            <a:pPr>
              <a:buClr>
                <a:srgbClr val="FF7310"/>
              </a:buClr>
            </a:pPr>
            <a:endParaRPr lang="de-DE" b="0" dirty="0"/>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17</a:t>
            </a:fld>
            <a:endParaRPr lang="de-DE"/>
          </a:p>
        </p:txBody>
      </p:sp>
    </p:spTree>
    <p:extLst>
      <p:ext uri="{BB962C8B-B14F-4D97-AF65-F5344CB8AC3E}">
        <p14:creationId xmlns:p14="http://schemas.microsoft.com/office/powerpoint/2010/main" val="19248933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Überlappungen zwischen den in der letzten Woche </a:t>
            </a:r>
            <a:br>
              <a:rPr lang="de-DE" dirty="0" smtClean="0"/>
            </a:br>
            <a:r>
              <a:rPr lang="de-DE" dirty="0" smtClean="0"/>
              <a:t>genutzten traditionellen Nachrichtenquellen</a:t>
            </a:r>
            <a:endParaRPr lang="de-DE" dirty="0"/>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18</a:t>
            </a:fld>
            <a:endParaRPr lang="de-DE"/>
          </a:p>
        </p:txBody>
      </p:sp>
      <p:graphicFrame>
        <p:nvGraphicFramePr>
          <p:cNvPr id="9" name="Tabelle 8"/>
          <p:cNvGraphicFramePr>
            <a:graphicFrameLocks noGrp="1"/>
          </p:cNvGraphicFramePr>
          <p:nvPr>
            <p:extLst>
              <p:ext uri="{D42A27DB-BD31-4B8C-83A1-F6EECF244321}">
                <p14:modId xmlns:p14="http://schemas.microsoft.com/office/powerpoint/2010/main" val="1810641288"/>
              </p:ext>
            </p:extLst>
          </p:nvPr>
        </p:nvGraphicFramePr>
        <p:xfrm>
          <a:off x="251520" y="1916832"/>
          <a:ext cx="7560840" cy="3729441"/>
        </p:xfrm>
        <a:graphic>
          <a:graphicData uri="http://schemas.openxmlformats.org/drawingml/2006/table">
            <a:tbl>
              <a:tblPr/>
              <a:tblGrid>
                <a:gridCol w="1944216"/>
                <a:gridCol w="792088"/>
                <a:gridCol w="792088"/>
                <a:gridCol w="864096"/>
                <a:gridCol w="720080"/>
                <a:gridCol w="864096"/>
                <a:gridCol w="792088"/>
                <a:gridCol w="792088"/>
              </a:tblGrid>
              <a:tr h="432196">
                <a:tc>
                  <a:txBody>
                    <a:bodyPr/>
                    <a:lstStyle/>
                    <a:p>
                      <a:pPr algn="l" fontAlgn="b"/>
                      <a:r>
                        <a:rPr lang="de-DE" sz="1800" b="0" i="0" u="none" strike="noStrike" dirty="0" smtClean="0">
                          <a:solidFill>
                            <a:srgbClr val="000000"/>
                          </a:solidFill>
                          <a:effectLst/>
                          <a:latin typeface="+mn-lt"/>
                        </a:rPr>
                        <a:t>Kategorien der abgefragten Quellen</a:t>
                      </a:r>
                      <a:endParaRPr lang="de-DE" sz="1800" b="0" i="0" u="none" strike="noStrike" dirty="0">
                        <a:solidFill>
                          <a:srgbClr val="000000"/>
                        </a:solidFill>
                        <a:effectLst/>
                        <a:latin typeface="+mn-lt"/>
                      </a:endParaRP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noFill/>
                      <a:prstDash val="solid"/>
                      <a:round/>
                      <a:headEnd type="none" w="med" len="med"/>
                      <a:tailEnd type="none" w="med" len="med"/>
                    </a:lnTlToBr>
                    <a:solidFill>
                      <a:srgbClr val="FF9933"/>
                    </a:solidFill>
                  </a:tcPr>
                </a:tc>
                <a:tc>
                  <a:txBody>
                    <a:bodyPr/>
                    <a:lstStyle/>
                    <a:p>
                      <a:pPr algn="ctr" fontAlgn="b"/>
                      <a:r>
                        <a:rPr lang="de-DE" sz="1800" b="1" i="0" u="none" strike="noStrike" dirty="0">
                          <a:solidFill>
                            <a:srgbClr val="000000"/>
                          </a:solidFill>
                          <a:effectLst/>
                          <a:latin typeface="+mn-lt"/>
                        </a:rPr>
                        <a:t>TV </a:t>
                      </a:r>
                      <a:r>
                        <a:rPr lang="de-DE" sz="1800" b="1" i="0" u="none" strike="noStrike" dirty="0" smtClean="0">
                          <a:solidFill>
                            <a:srgbClr val="000000"/>
                          </a:solidFill>
                          <a:effectLst/>
                          <a:latin typeface="+mn-lt"/>
                        </a:rPr>
                        <a:t/>
                      </a:r>
                      <a:br>
                        <a:rPr lang="de-DE" sz="1800" b="1" i="0" u="none" strike="noStrike" dirty="0" smtClean="0">
                          <a:solidFill>
                            <a:srgbClr val="000000"/>
                          </a:solidFill>
                          <a:effectLst/>
                          <a:latin typeface="+mn-lt"/>
                        </a:rPr>
                      </a:br>
                      <a:r>
                        <a:rPr lang="de-DE" sz="1800" b="1" i="0" u="none" strike="noStrike" dirty="0" smtClean="0">
                          <a:solidFill>
                            <a:srgbClr val="000000"/>
                          </a:solidFill>
                          <a:effectLst/>
                          <a:latin typeface="+mn-lt"/>
                        </a:rPr>
                        <a:t>(</a:t>
                      </a:r>
                      <a:r>
                        <a:rPr lang="de-DE" sz="1800" b="1" i="0" u="none" strike="noStrike" dirty="0" err="1">
                          <a:solidFill>
                            <a:srgbClr val="000000"/>
                          </a:solidFill>
                          <a:effectLst/>
                          <a:latin typeface="+mn-lt"/>
                        </a:rPr>
                        <a:t>ör</a:t>
                      </a:r>
                      <a:r>
                        <a:rPr lang="de-DE" sz="1800" b="1" i="0" u="none" strike="noStrike" dirty="0">
                          <a:solidFill>
                            <a:srgbClr val="000000"/>
                          </a:solidFill>
                          <a:effectLst/>
                          <a:latin typeface="+mn-lt"/>
                        </a:rPr>
                        <a:t>)</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ctr" fontAlgn="b"/>
                      <a:r>
                        <a:rPr lang="de-DE" sz="1800" b="1" i="0" u="none" strike="noStrike" dirty="0" smtClean="0">
                          <a:solidFill>
                            <a:srgbClr val="000000"/>
                          </a:solidFill>
                          <a:effectLst/>
                          <a:latin typeface="+mn-lt"/>
                        </a:rPr>
                        <a:t>Reg. </a:t>
                      </a:r>
                      <a:r>
                        <a:rPr lang="de-DE" sz="1800" b="1" i="0" u="none" strike="noStrike" dirty="0">
                          <a:solidFill>
                            <a:srgbClr val="000000"/>
                          </a:solidFill>
                          <a:effectLst/>
                          <a:latin typeface="+mn-lt"/>
                        </a:rPr>
                        <a:t/>
                      </a:r>
                      <a:br>
                        <a:rPr lang="de-DE" sz="1800" b="1" i="0" u="none" strike="noStrike" dirty="0">
                          <a:solidFill>
                            <a:srgbClr val="000000"/>
                          </a:solidFill>
                          <a:effectLst/>
                          <a:latin typeface="+mn-lt"/>
                        </a:rPr>
                      </a:br>
                      <a:r>
                        <a:rPr lang="de-DE" sz="1800" b="1" i="0" u="none" strike="noStrike" dirty="0">
                          <a:solidFill>
                            <a:srgbClr val="000000"/>
                          </a:solidFill>
                          <a:effectLst/>
                          <a:latin typeface="+mn-lt"/>
                        </a:rPr>
                        <a:t>Zeitung</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ctr" fontAlgn="b"/>
                      <a:r>
                        <a:rPr lang="de-DE" sz="1800" b="1" i="0" u="none" strike="noStrike" dirty="0">
                          <a:solidFill>
                            <a:srgbClr val="000000"/>
                          </a:solidFill>
                          <a:effectLst/>
                          <a:latin typeface="+mn-lt"/>
                        </a:rPr>
                        <a:t>TV (privat)</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ctr" fontAlgn="b"/>
                      <a:r>
                        <a:rPr lang="de-DE" sz="1800" b="1" i="0" u="none" strike="noStrike" dirty="0">
                          <a:solidFill>
                            <a:srgbClr val="000000"/>
                          </a:solidFill>
                          <a:effectLst/>
                          <a:latin typeface="+mn-lt"/>
                        </a:rPr>
                        <a:t>Radio (</a:t>
                      </a:r>
                      <a:r>
                        <a:rPr lang="de-DE" sz="1800" b="1" i="0" u="none" strike="noStrike" dirty="0" err="1">
                          <a:solidFill>
                            <a:srgbClr val="000000"/>
                          </a:solidFill>
                          <a:effectLst/>
                          <a:latin typeface="+mn-lt"/>
                        </a:rPr>
                        <a:t>ör</a:t>
                      </a:r>
                      <a:r>
                        <a:rPr lang="de-DE" sz="1800" b="1" i="0" u="none" strike="noStrike" dirty="0">
                          <a:solidFill>
                            <a:srgbClr val="000000"/>
                          </a:solidFill>
                          <a:effectLst/>
                          <a:latin typeface="+mn-lt"/>
                        </a:rPr>
                        <a:t>) </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ctr" fontAlgn="b"/>
                      <a:r>
                        <a:rPr lang="de-DE" sz="1800" b="1" i="0" u="none" strike="noStrike" dirty="0" err="1">
                          <a:solidFill>
                            <a:srgbClr val="000000"/>
                          </a:solidFill>
                          <a:effectLst/>
                          <a:latin typeface="+mn-lt"/>
                        </a:rPr>
                        <a:t>Ü</a:t>
                      </a:r>
                      <a:r>
                        <a:rPr lang="de-DE" sz="1800" b="1" i="0" u="none" strike="noStrike" dirty="0" err="1" smtClean="0">
                          <a:solidFill>
                            <a:srgbClr val="000000"/>
                          </a:solidFill>
                          <a:effectLst/>
                          <a:latin typeface="+mn-lt"/>
                        </a:rPr>
                        <a:t>berr</a:t>
                      </a:r>
                      <a:r>
                        <a:rPr lang="de-DE" sz="1800" b="1" i="0" u="none" strike="noStrike" dirty="0">
                          <a:solidFill>
                            <a:srgbClr val="000000"/>
                          </a:solidFill>
                          <a:effectLst/>
                          <a:latin typeface="+mn-lt"/>
                        </a:rPr>
                        <a:t>. </a:t>
                      </a:r>
                      <a:br>
                        <a:rPr lang="de-DE" sz="1800" b="1" i="0" u="none" strike="noStrike" dirty="0">
                          <a:solidFill>
                            <a:srgbClr val="000000"/>
                          </a:solidFill>
                          <a:effectLst/>
                          <a:latin typeface="+mn-lt"/>
                        </a:rPr>
                      </a:br>
                      <a:r>
                        <a:rPr lang="de-DE" sz="1800" b="1" i="0" u="none" strike="noStrike" dirty="0">
                          <a:solidFill>
                            <a:srgbClr val="000000"/>
                          </a:solidFill>
                          <a:effectLst/>
                          <a:latin typeface="+mn-lt"/>
                        </a:rPr>
                        <a:t>Zeitung</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ctr" fontAlgn="b"/>
                      <a:r>
                        <a:rPr lang="de-DE" sz="1800" b="1" i="0" u="none" strike="noStrike" dirty="0">
                          <a:solidFill>
                            <a:srgbClr val="000000"/>
                          </a:solidFill>
                          <a:effectLst/>
                          <a:latin typeface="+mn-lt"/>
                        </a:rPr>
                        <a:t>Radio </a:t>
                      </a:r>
                      <a:br>
                        <a:rPr lang="de-DE" sz="1800" b="1" i="0" u="none" strike="noStrike" dirty="0">
                          <a:solidFill>
                            <a:srgbClr val="000000"/>
                          </a:solidFill>
                          <a:effectLst/>
                          <a:latin typeface="+mn-lt"/>
                        </a:rPr>
                      </a:br>
                      <a:r>
                        <a:rPr lang="de-DE" sz="1800" b="1" i="0" u="none" strike="noStrike" dirty="0">
                          <a:solidFill>
                            <a:srgbClr val="000000"/>
                          </a:solidFill>
                          <a:effectLst/>
                          <a:latin typeface="+mn-lt"/>
                        </a:rPr>
                        <a:t>(privat) </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ctr" fontAlgn="b"/>
                      <a:r>
                        <a:rPr lang="de-DE" sz="1800" b="1" i="0" u="none" strike="noStrike" dirty="0" smtClean="0">
                          <a:solidFill>
                            <a:srgbClr val="000000"/>
                          </a:solidFill>
                          <a:effectLst/>
                          <a:latin typeface="+mn-lt"/>
                        </a:rPr>
                        <a:t>Zeit-schrift</a:t>
                      </a:r>
                      <a:endParaRPr lang="de-DE" sz="1800" b="1" i="0" u="none" strike="noStrike" dirty="0">
                        <a:solidFill>
                          <a:srgbClr val="00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r>
              <a:tr h="393958">
                <a:tc>
                  <a:txBody>
                    <a:bodyPr/>
                    <a:lstStyle/>
                    <a:p>
                      <a:pPr algn="l" fontAlgn="b"/>
                      <a:r>
                        <a:rPr lang="de-DE" sz="1800" b="1" i="0" u="none" strike="noStrike" dirty="0">
                          <a:solidFill>
                            <a:srgbClr val="000000"/>
                          </a:solidFill>
                          <a:effectLst/>
                          <a:latin typeface="+mn-lt"/>
                        </a:rPr>
                        <a:t>TV (</a:t>
                      </a:r>
                      <a:r>
                        <a:rPr lang="de-DE" sz="1800" b="1" i="0" u="none" strike="noStrike" dirty="0" err="1">
                          <a:solidFill>
                            <a:srgbClr val="000000"/>
                          </a:solidFill>
                          <a:effectLst/>
                          <a:latin typeface="+mn-lt"/>
                        </a:rPr>
                        <a:t>ör</a:t>
                      </a:r>
                      <a:r>
                        <a:rPr lang="de-DE" sz="1800" b="1" i="0" u="none" strike="noStrike" dirty="0">
                          <a:solidFill>
                            <a:srgbClr val="000000"/>
                          </a:solidFill>
                          <a:effectLst/>
                          <a:latin typeface="+mn-lt"/>
                        </a:rPr>
                        <a:t>)</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rgbClr val="FF9933"/>
                    </a:solidFill>
                  </a:tcPr>
                </a:tc>
                <a:tc>
                  <a:txBody>
                    <a:bodyPr/>
                    <a:lstStyle/>
                    <a:p>
                      <a:pPr algn="ctr" fontAlgn="b"/>
                      <a:r>
                        <a:rPr lang="de-DE" sz="1800" b="0" i="0" u="none" strike="noStrike" dirty="0">
                          <a:solidFill>
                            <a:srgbClr val="000000"/>
                          </a:solidFill>
                          <a:effectLst/>
                          <a:latin typeface="+mn-lt"/>
                        </a:rPr>
                        <a:t>-</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r>
              <a:tr h="393958">
                <a:tc>
                  <a:txBody>
                    <a:bodyPr/>
                    <a:lstStyle/>
                    <a:p>
                      <a:pPr algn="l" fontAlgn="b"/>
                      <a:r>
                        <a:rPr lang="de-DE" sz="1800" b="1" i="0" u="none" strike="noStrike" dirty="0" smtClean="0">
                          <a:solidFill>
                            <a:srgbClr val="000000"/>
                          </a:solidFill>
                          <a:effectLst/>
                          <a:latin typeface="+mn-lt"/>
                        </a:rPr>
                        <a:t>Regionalzeitung</a:t>
                      </a:r>
                      <a:endParaRPr lang="de-DE" sz="1800" b="1" i="0" u="none" strike="noStrike" dirty="0">
                        <a:solidFill>
                          <a:srgbClr val="000000"/>
                        </a:solidFill>
                        <a:effectLst/>
                        <a:latin typeface="+mn-lt"/>
                      </a:endParaRP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9933"/>
                    </a:solidFill>
                  </a:tcPr>
                </a:tc>
                <a:tc>
                  <a:txBody>
                    <a:bodyPr/>
                    <a:lstStyle/>
                    <a:p>
                      <a:pPr algn="ctr" fontAlgn="b"/>
                      <a:r>
                        <a:rPr lang="de-DE" sz="1800" b="0" i="0" u="none" strike="noStrike" dirty="0" smtClean="0">
                          <a:solidFill>
                            <a:srgbClr val="000000"/>
                          </a:solidFill>
                          <a:effectLst/>
                          <a:latin typeface="+mn-lt"/>
                        </a:rPr>
                        <a:t>31,8*</a:t>
                      </a:r>
                      <a:endParaRPr lang="de-DE" sz="1800" b="0" i="0" u="none" strike="noStrike" dirty="0">
                        <a:solidFill>
                          <a:srgbClr val="000000"/>
                        </a:solidFill>
                        <a:effectLst/>
                        <a:latin typeface="+mn-lt"/>
                      </a:endParaRP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dirty="0">
                          <a:solidFill>
                            <a:srgbClr val="000000"/>
                          </a:solidFill>
                          <a:effectLst/>
                          <a:latin typeface="+mn-lt"/>
                        </a:rPr>
                        <a:t>-</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393958">
                <a:tc>
                  <a:txBody>
                    <a:bodyPr/>
                    <a:lstStyle/>
                    <a:p>
                      <a:pPr algn="l" fontAlgn="b"/>
                      <a:r>
                        <a:rPr lang="de-DE" sz="1800" b="1" i="0" u="none" strike="noStrike" dirty="0">
                          <a:solidFill>
                            <a:srgbClr val="000000"/>
                          </a:solidFill>
                          <a:effectLst/>
                          <a:latin typeface="+mn-lt"/>
                        </a:rPr>
                        <a:t>TV (privat)</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9933"/>
                    </a:solidFill>
                  </a:tcPr>
                </a:tc>
                <a:tc>
                  <a:txBody>
                    <a:bodyPr/>
                    <a:lstStyle/>
                    <a:p>
                      <a:pPr algn="ctr" fontAlgn="b"/>
                      <a:r>
                        <a:rPr lang="de-DE" sz="1800" b="0" i="0" u="none" strike="noStrike" dirty="0">
                          <a:solidFill>
                            <a:srgbClr val="000000"/>
                          </a:solidFill>
                          <a:effectLst/>
                          <a:latin typeface="+mn-lt"/>
                        </a:rPr>
                        <a:t>26,3</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dirty="0" smtClean="0">
                          <a:solidFill>
                            <a:srgbClr val="000000"/>
                          </a:solidFill>
                          <a:effectLst/>
                          <a:latin typeface="+mn-lt"/>
                        </a:rPr>
                        <a:t>15,9</a:t>
                      </a:r>
                      <a:endParaRPr lang="de-DE" sz="1800" b="0" i="0" u="none" strike="noStrike" dirty="0">
                        <a:solidFill>
                          <a:srgbClr val="00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dirty="0">
                          <a:solidFill>
                            <a:srgbClr val="000000"/>
                          </a:solidFill>
                          <a:effectLst/>
                          <a:latin typeface="+mn-lt"/>
                        </a:rPr>
                        <a:t>-</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r>
              <a:tr h="393958">
                <a:tc>
                  <a:txBody>
                    <a:bodyPr/>
                    <a:lstStyle/>
                    <a:p>
                      <a:pPr algn="l" fontAlgn="b"/>
                      <a:r>
                        <a:rPr lang="de-DE" sz="1800" b="1" i="0" u="none" strike="noStrike" dirty="0">
                          <a:solidFill>
                            <a:srgbClr val="000000"/>
                          </a:solidFill>
                          <a:effectLst/>
                          <a:latin typeface="+mn-lt"/>
                        </a:rPr>
                        <a:t>Radio (</a:t>
                      </a:r>
                      <a:r>
                        <a:rPr lang="de-DE" sz="1800" b="1" i="0" u="none" strike="noStrike" dirty="0" err="1">
                          <a:solidFill>
                            <a:srgbClr val="000000"/>
                          </a:solidFill>
                          <a:effectLst/>
                          <a:latin typeface="+mn-lt"/>
                        </a:rPr>
                        <a:t>ör</a:t>
                      </a:r>
                      <a:r>
                        <a:rPr lang="de-DE" sz="1800" b="1" i="0" u="none" strike="noStrike" dirty="0">
                          <a:solidFill>
                            <a:srgbClr val="000000"/>
                          </a:solidFill>
                          <a:effectLst/>
                          <a:latin typeface="+mn-lt"/>
                        </a:rPr>
                        <a:t>) </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9933"/>
                    </a:solidFill>
                  </a:tcPr>
                </a:tc>
                <a:tc>
                  <a:txBody>
                    <a:bodyPr/>
                    <a:lstStyle/>
                    <a:p>
                      <a:pPr algn="ctr" fontAlgn="b"/>
                      <a:r>
                        <a:rPr lang="de-DE" sz="1800" b="0" i="0" u="none" strike="noStrike" dirty="0" smtClean="0">
                          <a:solidFill>
                            <a:srgbClr val="000000"/>
                          </a:solidFill>
                          <a:effectLst/>
                          <a:latin typeface="+mn-lt"/>
                        </a:rPr>
                        <a:t>24,1**</a:t>
                      </a:r>
                      <a:endParaRPr lang="de-DE" sz="1800" b="0" i="0" u="none" strike="noStrike" dirty="0">
                        <a:solidFill>
                          <a:srgbClr val="000000"/>
                        </a:solidFill>
                        <a:effectLst/>
                        <a:latin typeface="+mn-lt"/>
                      </a:endParaRP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dirty="0" smtClean="0">
                          <a:solidFill>
                            <a:srgbClr val="000000"/>
                          </a:solidFill>
                          <a:effectLst/>
                          <a:latin typeface="+mn-lt"/>
                        </a:rPr>
                        <a:t>17,3**</a:t>
                      </a:r>
                      <a:endParaRPr lang="de-DE" sz="1800" b="0" i="0" u="none" strike="noStrike" dirty="0">
                        <a:solidFill>
                          <a:srgbClr val="00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dirty="0" smtClean="0">
                          <a:solidFill>
                            <a:srgbClr val="000000"/>
                          </a:solidFill>
                          <a:effectLst/>
                          <a:latin typeface="+mn-lt"/>
                        </a:rPr>
                        <a:t>9,7*</a:t>
                      </a:r>
                      <a:endParaRPr lang="de-DE" sz="1800" b="0" i="0" u="none" strike="noStrike" dirty="0">
                        <a:solidFill>
                          <a:srgbClr val="00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dirty="0">
                          <a:solidFill>
                            <a:srgbClr val="000000"/>
                          </a:solidFill>
                          <a:effectLst/>
                          <a:latin typeface="+mn-lt"/>
                        </a:rPr>
                        <a:t>-</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393958">
                <a:tc>
                  <a:txBody>
                    <a:bodyPr/>
                    <a:lstStyle/>
                    <a:p>
                      <a:pPr algn="l" fontAlgn="b"/>
                      <a:r>
                        <a:rPr lang="de-DE" sz="1800" b="1" i="0" u="none" strike="noStrike" dirty="0" err="1" smtClean="0">
                          <a:solidFill>
                            <a:srgbClr val="000000"/>
                          </a:solidFill>
                          <a:effectLst/>
                          <a:latin typeface="+mn-lt"/>
                        </a:rPr>
                        <a:t>Überreg</a:t>
                      </a:r>
                      <a:r>
                        <a:rPr lang="de-DE" sz="1800" b="1" i="0" u="none" strike="noStrike" dirty="0" smtClean="0">
                          <a:solidFill>
                            <a:srgbClr val="000000"/>
                          </a:solidFill>
                          <a:effectLst/>
                          <a:latin typeface="+mn-lt"/>
                        </a:rPr>
                        <a:t>. </a:t>
                      </a:r>
                      <a:r>
                        <a:rPr lang="de-DE" sz="1800" b="1" i="0" u="none" strike="noStrike" dirty="0">
                          <a:solidFill>
                            <a:srgbClr val="000000"/>
                          </a:solidFill>
                          <a:effectLst/>
                          <a:latin typeface="+mn-lt"/>
                        </a:rPr>
                        <a:t>Zeitung</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9933"/>
                    </a:solidFill>
                  </a:tcPr>
                </a:tc>
                <a:tc>
                  <a:txBody>
                    <a:bodyPr/>
                    <a:lstStyle/>
                    <a:p>
                      <a:pPr algn="ctr" fontAlgn="b"/>
                      <a:r>
                        <a:rPr lang="de-DE" sz="1800" b="0" i="0" u="none" strike="noStrike" dirty="0" smtClean="0">
                          <a:solidFill>
                            <a:srgbClr val="000000"/>
                          </a:solidFill>
                          <a:effectLst/>
                          <a:latin typeface="+mn-lt"/>
                        </a:rPr>
                        <a:t>19,4</a:t>
                      </a:r>
                      <a:endParaRPr lang="de-DE" sz="1800" b="0" i="0" u="none" strike="noStrike" dirty="0">
                        <a:solidFill>
                          <a:srgbClr val="000000"/>
                        </a:solidFill>
                        <a:effectLst/>
                        <a:latin typeface="+mn-lt"/>
                      </a:endParaRP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a:solidFill>
                            <a:srgbClr val="000000"/>
                          </a:solidFill>
                          <a:effectLst/>
                          <a:latin typeface="+mn-lt"/>
                        </a:rPr>
                        <a:t>12,4</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a:solidFill>
                            <a:srgbClr val="000000"/>
                          </a:solidFill>
                          <a:effectLst/>
                          <a:latin typeface="+mn-lt"/>
                        </a:rPr>
                        <a:t>7,3</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a:solidFill>
                            <a:srgbClr val="000000"/>
                          </a:solidFill>
                          <a:effectLst/>
                          <a:latin typeface="+mn-lt"/>
                        </a:rPr>
                        <a:t>8,6</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dirty="0">
                          <a:solidFill>
                            <a:srgbClr val="000000"/>
                          </a:solidFill>
                          <a:effectLst/>
                          <a:latin typeface="+mn-lt"/>
                        </a:rPr>
                        <a:t>-</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r>
              <a:tr h="393958">
                <a:tc>
                  <a:txBody>
                    <a:bodyPr/>
                    <a:lstStyle/>
                    <a:p>
                      <a:pPr algn="l" fontAlgn="b"/>
                      <a:r>
                        <a:rPr lang="de-DE" sz="1800" b="1" i="0" u="none" strike="noStrike" dirty="0">
                          <a:solidFill>
                            <a:srgbClr val="000000"/>
                          </a:solidFill>
                          <a:effectLst/>
                          <a:latin typeface="+mn-lt"/>
                        </a:rPr>
                        <a:t>Radio (privat) </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9933"/>
                    </a:solidFill>
                  </a:tcPr>
                </a:tc>
                <a:tc>
                  <a:txBody>
                    <a:bodyPr/>
                    <a:lstStyle/>
                    <a:p>
                      <a:pPr algn="ctr" fontAlgn="b"/>
                      <a:r>
                        <a:rPr lang="de-DE" sz="1800" b="0" i="0" u="none" strike="noStrike" dirty="0">
                          <a:solidFill>
                            <a:srgbClr val="000000"/>
                          </a:solidFill>
                          <a:effectLst/>
                          <a:latin typeface="+mn-lt"/>
                        </a:rPr>
                        <a:t>18,6</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a:solidFill>
                            <a:srgbClr val="000000"/>
                          </a:solidFill>
                          <a:effectLst/>
                          <a:latin typeface="+mn-lt"/>
                        </a:rPr>
                        <a:t>13,8</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a:solidFill>
                            <a:srgbClr val="000000"/>
                          </a:solidFill>
                          <a:effectLst/>
                          <a:latin typeface="+mn-lt"/>
                        </a:rPr>
                        <a:t>13,4</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a:solidFill>
                            <a:srgbClr val="000000"/>
                          </a:solidFill>
                          <a:effectLst/>
                          <a:latin typeface="+mn-lt"/>
                        </a:rPr>
                        <a:t>9,7</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a:solidFill>
                            <a:srgbClr val="000000"/>
                          </a:solidFill>
                          <a:effectLst/>
                          <a:latin typeface="+mn-lt"/>
                        </a:rPr>
                        <a:t>7,3</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dirty="0">
                          <a:solidFill>
                            <a:srgbClr val="000000"/>
                          </a:solidFill>
                          <a:effectLst/>
                          <a:latin typeface="+mn-lt"/>
                        </a:rPr>
                        <a:t>-</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393958">
                <a:tc>
                  <a:txBody>
                    <a:bodyPr/>
                    <a:lstStyle/>
                    <a:p>
                      <a:pPr algn="l" fontAlgn="b"/>
                      <a:r>
                        <a:rPr lang="de-DE" sz="1800" b="1" i="0" u="none" strike="noStrike" dirty="0" smtClean="0">
                          <a:solidFill>
                            <a:srgbClr val="000000"/>
                          </a:solidFill>
                          <a:effectLst/>
                          <a:latin typeface="+mn-lt"/>
                        </a:rPr>
                        <a:t>Zeitschrift (</a:t>
                      </a:r>
                      <a:r>
                        <a:rPr lang="de-DE" sz="1800" b="1" i="0" u="none" strike="noStrike" dirty="0" err="1" smtClean="0">
                          <a:solidFill>
                            <a:srgbClr val="000000"/>
                          </a:solidFill>
                          <a:effectLst/>
                          <a:latin typeface="+mn-lt"/>
                        </a:rPr>
                        <a:t>inkl.Zeit</a:t>
                      </a:r>
                      <a:r>
                        <a:rPr lang="de-DE" sz="1800" b="1" i="0" u="none" strike="noStrike" dirty="0" smtClean="0">
                          <a:solidFill>
                            <a:srgbClr val="000000"/>
                          </a:solidFill>
                          <a:effectLst/>
                          <a:latin typeface="+mn-lt"/>
                        </a:rPr>
                        <a:t>)</a:t>
                      </a:r>
                      <a:endParaRPr lang="de-DE" sz="1800" b="1" i="0" u="none" strike="noStrike" dirty="0">
                        <a:solidFill>
                          <a:srgbClr val="000000"/>
                        </a:solidFill>
                        <a:effectLst/>
                        <a:latin typeface="+mn-lt"/>
                      </a:endParaRP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33"/>
                    </a:solidFill>
                  </a:tcPr>
                </a:tc>
                <a:tc>
                  <a:txBody>
                    <a:bodyPr/>
                    <a:lstStyle/>
                    <a:p>
                      <a:pPr algn="ctr" fontAlgn="b"/>
                      <a:r>
                        <a:rPr lang="de-DE" sz="1800" b="0" i="0" u="none" strike="noStrike" dirty="0" smtClean="0">
                          <a:solidFill>
                            <a:srgbClr val="000000"/>
                          </a:solidFill>
                          <a:effectLst/>
                          <a:latin typeface="+mn-lt"/>
                        </a:rPr>
                        <a:t>14,5*</a:t>
                      </a:r>
                      <a:endParaRPr lang="de-DE" sz="1800" b="0" i="0" u="none" strike="noStrike" dirty="0">
                        <a:solidFill>
                          <a:srgbClr val="000000"/>
                        </a:solidFill>
                        <a:effectLst/>
                        <a:latin typeface="+mn-lt"/>
                      </a:endParaRP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de-DE" sz="1800" b="0" i="0" u="none" strike="noStrike">
                          <a:solidFill>
                            <a:srgbClr val="000000"/>
                          </a:solidFill>
                          <a:effectLst/>
                          <a:latin typeface="+mn-lt"/>
                        </a:rPr>
                        <a:t>8,1</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de-DE" sz="1800" b="0" i="0" u="none" strike="noStrike">
                          <a:solidFill>
                            <a:srgbClr val="000000"/>
                          </a:solidFill>
                          <a:effectLst/>
                          <a:latin typeface="+mn-lt"/>
                        </a:rPr>
                        <a:t>6,7</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de-DE" sz="1800" b="0" i="0" u="none" strike="noStrike">
                          <a:solidFill>
                            <a:srgbClr val="000000"/>
                          </a:solidFill>
                          <a:effectLst/>
                          <a:latin typeface="+mn-lt"/>
                        </a:rPr>
                        <a:t>7,2</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de-DE" sz="1800" b="0" i="0" u="none" strike="noStrike" dirty="0" smtClean="0">
                          <a:solidFill>
                            <a:srgbClr val="000000"/>
                          </a:solidFill>
                          <a:effectLst/>
                          <a:latin typeface="+mn-lt"/>
                        </a:rPr>
                        <a:t>8,2*</a:t>
                      </a:r>
                      <a:endParaRPr lang="de-DE" sz="1800" b="0" i="0" u="none" strike="noStrike" dirty="0">
                        <a:solidFill>
                          <a:srgbClr val="00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de-DE" sz="1800" b="0" i="0" u="none" strike="noStrike">
                          <a:solidFill>
                            <a:srgbClr val="000000"/>
                          </a:solidFill>
                          <a:effectLst/>
                          <a:latin typeface="+mn-lt"/>
                        </a:rPr>
                        <a:t>4,9</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de-DE" sz="1800" b="0" i="0" u="none" strike="noStrike" dirty="0">
                          <a:solidFill>
                            <a:srgbClr val="000000"/>
                          </a:solidFill>
                          <a:effectLst/>
                          <a:latin typeface="+mn-lt"/>
                        </a:rPr>
                        <a:t>-</a:t>
                      </a: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lumMod val="85000"/>
                      </a:schemeClr>
                    </a:solidFill>
                  </a:tcPr>
                </a:tc>
              </a:tr>
              <a:tr h="413657">
                <a:tc>
                  <a:txBody>
                    <a:bodyPr/>
                    <a:lstStyle/>
                    <a:p>
                      <a:pPr algn="l" fontAlgn="b"/>
                      <a:r>
                        <a:rPr lang="de-DE" sz="1800" b="1" i="0" u="none" strike="noStrike" dirty="0" smtClean="0">
                          <a:solidFill>
                            <a:srgbClr val="000000"/>
                          </a:solidFill>
                          <a:effectLst/>
                          <a:latin typeface="+mn-lt"/>
                        </a:rPr>
                        <a:t>genutzt</a:t>
                      </a:r>
                      <a:endParaRPr lang="de-DE" sz="1800" b="1" i="0" u="none" strike="noStrike" dirty="0">
                        <a:solidFill>
                          <a:srgbClr val="000000"/>
                        </a:solidFill>
                        <a:effectLst/>
                        <a:latin typeface="+mn-lt"/>
                      </a:endParaRP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de-DE" sz="1800" b="0" i="0" u="none" strike="noStrike" dirty="0">
                          <a:solidFill>
                            <a:srgbClr val="000000"/>
                          </a:solidFill>
                          <a:effectLst/>
                          <a:latin typeface="+mn-lt"/>
                        </a:rPr>
                        <a:t>65,4</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de-DE" sz="1800" b="0" i="0" u="none" strike="noStrike" dirty="0">
                          <a:solidFill>
                            <a:srgbClr val="000000"/>
                          </a:solidFill>
                          <a:effectLst/>
                          <a:latin typeface="+mn-lt"/>
                        </a:rPr>
                        <a:t>42,2</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de-DE" sz="1800" b="0" i="0" u="none" strike="noStrike" dirty="0">
                          <a:solidFill>
                            <a:srgbClr val="000000"/>
                          </a:solidFill>
                          <a:effectLst/>
                          <a:latin typeface="+mn-lt"/>
                        </a:rPr>
                        <a:t>42,1</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de-DE" sz="1800" b="0" i="0" u="none" strike="noStrike" dirty="0">
                          <a:solidFill>
                            <a:srgbClr val="000000"/>
                          </a:solidFill>
                          <a:effectLst/>
                          <a:latin typeface="+mn-lt"/>
                        </a:rPr>
                        <a:t>29,4</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de-DE" sz="1800" b="0" i="0" u="none" strike="noStrike" dirty="0">
                          <a:solidFill>
                            <a:srgbClr val="000000"/>
                          </a:solidFill>
                          <a:effectLst/>
                          <a:latin typeface="+mn-lt"/>
                        </a:rPr>
                        <a:t>27,8</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de-DE" sz="1800" b="0" i="0" u="none" strike="noStrike" dirty="0">
                          <a:solidFill>
                            <a:srgbClr val="000000"/>
                          </a:solidFill>
                          <a:effectLst/>
                          <a:latin typeface="+mn-lt"/>
                        </a:rPr>
                        <a:t>27,4</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de-DE" sz="1800" b="0" i="0" u="none" strike="noStrike" dirty="0">
                          <a:solidFill>
                            <a:srgbClr val="000000"/>
                          </a:solidFill>
                          <a:effectLst/>
                          <a:latin typeface="+mn-lt"/>
                        </a:rPr>
                        <a:t>18,9</a:t>
                      </a: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r>
            </a:tbl>
          </a:graphicData>
        </a:graphic>
      </p:graphicFrame>
      <p:sp>
        <p:nvSpPr>
          <p:cNvPr id="3" name="Textfeld 2"/>
          <p:cNvSpPr txBox="1"/>
          <p:nvPr/>
        </p:nvSpPr>
        <p:spPr>
          <a:xfrm>
            <a:off x="179512" y="5805264"/>
            <a:ext cx="7084312" cy="584775"/>
          </a:xfrm>
          <a:prstGeom prst="rect">
            <a:avLst/>
          </a:prstGeom>
          <a:noFill/>
        </p:spPr>
        <p:txBody>
          <a:bodyPr wrap="none" rtlCol="0">
            <a:spAutoFit/>
          </a:bodyPr>
          <a:lstStyle/>
          <a:p>
            <a:r>
              <a:rPr lang="de-DE" sz="1600" dirty="0" smtClean="0">
                <a:latin typeface="+mn-lt"/>
              </a:rPr>
              <a:t>Lesebeispiel: 31,8 Prozent der Befragten haben in der letzten Woche Nachrichten sowohl im </a:t>
            </a:r>
          </a:p>
          <a:p>
            <a:r>
              <a:rPr lang="de-DE" sz="1600" dirty="0" smtClean="0">
                <a:latin typeface="+mn-lt"/>
              </a:rPr>
              <a:t>öffentlich-rechtlichen Fernsehen als auch in einer Regionalzeitung genutzt.</a:t>
            </a:r>
            <a:endParaRPr lang="de-DE" sz="1600" dirty="0">
              <a:latin typeface="+mn-lt"/>
            </a:endParaRPr>
          </a:p>
        </p:txBody>
      </p:sp>
      <p:sp>
        <p:nvSpPr>
          <p:cNvPr id="7" name="Inhaltsplatzhalter 2"/>
          <p:cNvSpPr txBox="1">
            <a:spLocks/>
          </p:cNvSpPr>
          <p:nvPr/>
        </p:nvSpPr>
        <p:spPr bwMode="auto">
          <a:xfrm>
            <a:off x="7416316" y="5714871"/>
            <a:ext cx="1404156" cy="593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lgn="l" defTabSz="628650" rtl="0" fontAlgn="base">
              <a:spcBef>
                <a:spcPct val="20000"/>
              </a:spcBef>
              <a:spcAft>
                <a:spcPct val="20000"/>
              </a:spcAft>
              <a:defRPr sz="2000" b="1">
                <a:solidFill>
                  <a:schemeClr val="tx1"/>
                </a:solidFill>
                <a:latin typeface="+mn-lt"/>
                <a:ea typeface="+mn-ea"/>
                <a:cs typeface="+mn-cs"/>
              </a:defRPr>
            </a:lvl1pPr>
            <a:lvl2pPr marL="471488" indent="-280988" algn="l" defTabSz="628650" rtl="0" fontAlgn="base">
              <a:spcBef>
                <a:spcPct val="20000"/>
              </a:spcBef>
              <a:spcAft>
                <a:spcPct val="0"/>
              </a:spcAft>
              <a:buChar char="–"/>
              <a:defRPr>
                <a:solidFill>
                  <a:schemeClr val="tx1"/>
                </a:solidFill>
                <a:latin typeface="+mn-lt"/>
              </a:defRPr>
            </a:lvl2pPr>
            <a:lvl3pPr marL="854075" indent="-285750" algn="l" defTabSz="628650" rtl="0" fontAlgn="base">
              <a:spcBef>
                <a:spcPct val="20000"/>
              </a:spcBef>
              <a:spcAft>
                <a:spcPct val="0"/>
              </a:spcAft>
              <a:buChar char="–"/>
              <a:defRPr sz="1600">
                <a:solidFill>
                  <a:schemeClr val="tx1"/>
                </a:solidFill>
                <a:latin typeface="+mn-lt"/>
              </a:defRPr>
            </a:lvl3pPr>
            <a:lvl4pPr marL="1330325" indent="-285750" algn="l" defTabSz="628650" rtl="0" fontAlgn="base">
              <a:spcBef>
                <a:spcPct val="20000"/>
              </a:spcBef>
              <a:spcAft>
                <a:spcPct val="0"/>
              </a:spcAft>
              <a:buChar char="–"/>
              <a:defRPr sz="1400">
                <a:solidFill>
                  <a:schemeClr val="tx1"/>
                </a:solidFill>
                <a:latin typeface="+mn-lt"/>
              </a:defRPr>
            </a:lvl4pPr>
            <a:lvl5pPr marL="1711325" indent="-190500" algn="l" defTabSz="628650" rtl="0" fontAlgn="base">
              <a:spcBef>
                <a:spcPct val="20000"/>
              </a:spcBef>
              <a:spcAft>
                <a:spcPct val="0"/>
              </a:spcAft>
              <a:buChar char="–"/>
              <a:defRPr sz="1200">
                <a:solidFill>
                  <a:schemeClr val="tx1"/>
                </a:solidFill>
                <a:latin typeface="+mn-lt"/>
              </a:defRPr>
            </a:lvl5pPr>
            <a:lvl6pPr marL="2168525" indent="-190500" algn="l" defTabSz="628650" rtl="0" fontAlgn="base">
              <a:spcBef>
                <a:spcPct val="20000"/>
              </a:spcBef>
              <a:spcAft>
                <a:spcPct val="0"/>
              </a:spcAft>
              <a:buChar char="–"/>
              <a:defRPr sz="1200">
                <a:solidFill>
                  <a:schemeClr val="tx1"/>
                </a:solidFill>
                <a:latin typeface="+mn-lt"/>
              </a:defRPr>
            </a:lvl6pPr>
            <a:lvl7pPr marL="2625725" indent="-190500" algn="l" defTabSz="628650" rtl="0" fontAlgn="base">
              <a:spcBef>
                <a:spcPct val="20000"/>
              </a:spcBef>
              <a:spcAft>
                <a:spcPct val="0"/>
              </a:spcAft>
              <a:buChar char="–"/>
              <a:defRPr sz="1200">
                <a:solidFill>
                  <a:schemeClr val="tx1"/>
                </a:solidFill>
                <a:latin typeface="+mn-lt"/>
              </a:defRPr>
            </a:lvl7pPr>
            <a:lvl8pPr marL="3082925" indent="-190500" algn="l" defTabSz="628650" rtl="0" fontAlgn="base">
              <a:spcBef>
                <a:spcPct val="20000"/>
              </a:spcBef>
              <a:spcAft>
                <a:spcPct val="0"/>
              </a:spcAft>
              <a:buChar char="–"/>
              <a:defRPr sz="1200">
                <a:solidFill>
                  <a:schemeClr val="tx1"/>
                </a:solidFill>
                <a:latin typeface="+mn-lt"/>
              </a:defRPr>
            </a:lvl8pPr>
            <a:lvl9pPr marL="3540125" indent="-190500" algn="l" defTabSz="628650" rtl="0" fontAlgn="base">
              <a:spcBef>
                <a:spcPct val="20000"/>
              </a:spcBef>
              <a:spcAft>
                <a:spcPct val="0"/>
              </a:spcAft>
              <a:buChar char="–"/>
              <a:defRPr sz="1200">
                <a:solidFill>
                  <a:schemeClr val="tx1"/>
                </a:solidFill>
                <a:latin typeface="+mn-lt"/>
              </a:defRPr>
            </a:lvl9pPr>
          </a:lstStyle>
          <a:p>
            <a:pPr algn="r"/>
            <a:r>
              <a:rPr lang="de-DE" sz="800" b="0" dirty="0" smtClean="0"/>
              <a:t>Signifikante Zusammenhänge:</a:t>
            </a:r>
            <a:br>
              <a:rPr lang="de-DE" sz="800" b="0" dirty="0" smtClean="0"/>
            </a:br>
            <a:r>
              <a:rPr lang="de-DE" sz="800" b="0" dirty="0" smtClean="0"/>
              <a:t>* gering (&lt;0,2)</a:t>
            </a:r>
          </a:p>
          <a:p>
            <a:pPr algn="r"/>
            <a:r>
              <a:rPr lang="de-DE" sz="800" b="0" dirty="0" smtClean="0"/>
              <a:t>** mittel (≥0,2</a:t>
            </a:r>
            <a:r>
              <a:rPr lang="de-DE" sz="800" b="0" dirty="0"/>
              <a:t>)</a:t>
            </a:r>
            <a:endParaRPr lang="de-DE" sz="800" b="0" dirty="0" smtClean="0"/>
          </a:p>
        </p:txBody>
      </p:sp>
      <p:sp>
        <p:nvSpPr>
          <p:cNvPr id="4" name="Rechteck 3"/>
          <p:cNvSpPr/>
          <p:nvPr/>
        </p:nvSpPr>
        <p:spPr bwMode="auto">
          <a:xfrm>
            <a:off x="7035130" y="1863060"/>
            <a:ext cx="792088" cy="3870196"/>
          </a:xfrm>
          <a:prstGeom prst="rect">
            <a:avLst/>
          </a:prstGeom>
          <a:ln/>
          <a:extLst/>
        </p:spPr>
        <p:style>
          <a:lnRef idx="2">
            <a:schemeClr val="accent3"/>
          </a:lnRef>
          <a:fillRef idx="1">
            <a:schemeClr val="lt1"/>
          </a:fillRef>
          <a:effectRef idx="0">
            <a:schemeClr val="accent3"/>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2400" b="0" i="0" u="none" strike="noStrike" cap="none" normalizeH="0" baseline="0" smtClean="0">
              <a:ln>
                <a:noFill/>
              </a:ln>
              <a:solidFill>
                <a:schemeClr val="tx1"/>
              </a:solidFill>
              <a:effectLst/>
              <a:latin typeface="Times New Roman" pitchFamily="18" charset="0"/>
            </a:endParaRPr>
          </a:p>
        </p:txBody>
      </p:sp>
      <p:sp>
        <p:nvSpPr>
          <p:cNvPr id="8" name="Rechteck 7"/>
          <p:cNvSpPr/>
          <p:nvPr/>
        </p:nvSpPr>
        <p:spPr bwMode="auto">
          <a:xfrm>
            <a:off x="6237709" y="1863060"/>
            <a:ext cx="792088" cy="3870196"/>
          </a:xfrm>
          <a:prstGeom prst="rect">
            <a:avLst/>
          </a:prstGeom>
          <a:ln/>
          <a:extLst/>
        </p:spPr>
        <p:style>
          <a:lnRef idx="2">
            <a:schemeClr val="accent3"/>
          </a:lnRef>
          <a:fillRef idx="1">
            <a:schemeClr val="lt1"/>
          </a:fillRef>
          <a:effectRef idx="0">
            <a:schemeClr val="accent3"/>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2400" b="0" i="0" u="none" strike="noStrike" cap="none" normalizeH="0" baseline="0" smtClean="0">
              <a:ln>
                <a:noFill/>
              </a:ln>
              <a:solidFill>
                <a:schemeClr val="tx1"/>
              </a:solidFill>
              <a:effectLst/>
              <a:latin typeface="Times New Roman" pitchFamily="18" charset="0"/>
            </a:endParaRPr>
          </a:p>
        </p:txBody>
      </p:sp>
      <p:sp>
        <p:nvSpPr>
          <p:cNvPr id="10" name="Rechteck 9"/>
          <p:cNvSpPr/>
          <p:nvPr/>
        </p:nvSpPr>
        <p:spPr bwMode="auto">
          <a:xfrm>
            <a:off x="5378945" y="1873399"/>
            <a:ext cx="858763" cy="3870196"/>
          </a:xfrm>
          <a:prstGeom prst="rect">
            <a:avLst/>
          </a:prstGeom>
          <a:ln/>
          <a:extLst/>
        </p:spPr>
        <p:style>
          <a:lnRef idx="2">
            <a:schemeClr val="accent3"/>
          </a:lnRef>
          <a:fillRef idx="1">
            <a:schemeClr val="lt1"/>
          </a:fillRef>
          <a:effectRef idx="0">
            <a:schemeClr val="accent3"/>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2400" b="0" i="0" u="none" strike="noStrike" cap="none" normalizeH="0" baseline="0" smtClean="0">
              <a:ln>
                <a:noFill/>
              </a:ln>
              <a:solidFill>
                <a:schemeClr val="tx1"/>
              </a:solidFill>
              <a:effectLst/>
              <a:latin typeface="Times New Roman" pitchFamily="18" charset="0"/>
            </a:endParaRPr>
          </a:p>
        </p:txBody>
      </p:sp>
      <p:sp>
        <p:nvSpPr>
          <p:cNvPr id="11" name="Rechteck 10"/>
          <p:cNvSpPr/>
          <p:nvPr/>
        </p:nvSpPr>
        <p:spPr bwMode="auto">
          <a:xfrm>
            <a:off x="4653533" y="1844824"/>
            <a:ext cx="792088" cy="3870196"/>
          </a:xfrm>
          <a:prstGeom prst="rect">
            <a:avLst/>
          </a:prstGeom>
          <a:ln/>
          <a:extLst/>
        </p:spPr>
        <p:style>
          <a:lnRef idx="2">
            <a:schemeClr val="accent3"/>
          </a:lnRef>
          <a:fillRef idx="1">
            <a:schemeClr val="lt1"/>
          </a:fillRef>
          <a:effectRef idx="0">
            <a:schemeClr val="accent3"/>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2400" b="0" i="0" u="none" strike="noStrike" cap="none" normalizeH="0" baseline="0" smtClean="0">
              <a:ln>
                <a:noFill/>
              </a:ln>
              <a:solidFill>
                <a:schemeClr val="tx1"/>
              </a:solidFill>
              <a:effectLst/>
              <a:latin typeface="Times New Roman" pitchFamily="18" charset="0"/>
            </a:endParaRPr>
          </a:p>
        </p:txBody>
      </p:sp>
      <p:sp>
        <p:nvSpPr>
          <p:cNvPr id="12" name="Rechteck 11"/>
          <p:cNvSpPr/>
          <p:nvPr/>
        </p:nvSpPr>
        <p:spPr bwMode="auto">
          <a:xfrm>
            <a:off x="3789437" y="1844824"/>
            <a:ext cx="864096" cy="3870196"/>
          </a:xfrm>
          <a:prstGeom prst="rect">
            <a:avLst/>
          </a:prstGeom>
          <a:ln/>
          <a:extLst/>
        </p:spPr>
        <p:style>
          <a:lnRef idx="2">
            <a:schemeClr val="accent3"/>
          </a:lnRef>
          <a:fillRef idx="1">
            <a:schemeClr val="lt1"/>
          </a:fillRef>
          <a:effectRef idx="0">
            <a:schemeClr val="accent3"/>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2400" b="0" i="0" u="none" strike="noStrike" cap="none" normalizeH="0" baseline="0" smtClean="0">
              <a:ln>
                <a:noFill/>
              </a:ln>
              <a:solidFill>
                <a:schemeClr val="tx1"/>
              </a:solidFill>
              <a:effectLst/>
              <a:latin typeface="Times New Roman" pitchFamily="18" charset="0"/>
            </a:endParaRPr>
          </a:p>
        </p:txBody>
      </p:sp>
      <p:sp>
        <p:nvSpPr>
          <p:cNvPr id="13" name="Rechteck 12"/>
          <p:cNvSpPr/>
          <p:nvPr/>
        </p:nvSpPr>
        <p:spPr bwMode="auto">
          <a:xfrm>
            <a:off x="2997349" y="1844824"/>
            <a:ext cx="792088" cy="3870196"/>
          </a:xfrm>
          <a:prstGeom prst="rect">
            <a:avLst/>
          </a:prstGeom>
          <a:ln/>
          <a:extLst/>
        </p:spPr>
        <p:style>
          <a:lnRef idx="2">
            <a:schemeClr val="accent3"/>
          </a:lnRef>
          <a:fillRef idx="1">
            <a:schemeClr val="lt1"/>
          </a:fillRef>
          <a:effectRef idx="0">
            <a:schemeClr val="accent3"/>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2400" b="0" i="0" u="none" strike="noStrike" cap="none" normalizeH="0" baseline="0" smtClean="0">
              <a:ln>
                <a:noFill/>
              </a:ln>
              <a:solidFill>
                <a:schemeClr val="tx1"/>
              </a:solidFill>
              <a:effectLst/>
              <a:latin typeface="Times New Roman" pitchFamily="18" charset="0"/>
            </a:endParaRPr>
          </a:p>
        </p:txBody>
      </p:sp>
      <p:sp>
        <p:nvSpPr>
          <p:cNvPr id="14" name="Rechteck 13"/>
          <p:cNvSpPr/>
          <p:nvPr/>
        </p:nvSpPr>
        <p:spPr bwMode="auto">
          <a:xfrm>
            <a:off x="2205261" y="1772815"/>
            <a:ext cx="792088" cy="3942055"/>
          </a:xfrm>
          <a:prstGeom prst="rect">
            <a:avLst/>
          </a:prstGeom>
          <a:ln/>
          <a:extLst/>
        </p:spPr>
        <p:style>
          <a:lnRef idx="2">
            <a:schemeClr val="accent3"/>
          </a:lnRef>
          <a:fillRef idx="1">
            <a:schemeClr val="lt1"/>
          </a:fillRef>
          <a:effectRef idx="0">
            <a:schemeClr val="accent3"/>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008865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8" grpId="0"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Überlappungen zwischen den in der letzten Woche </a:t>
            </a:r>
            <a:r>
              <a:rPr lang="de-DE" dirty="0" smtClean="0"/>
              <a:t/>
            </a:r>
            <a:br>
              <a:rPr lang="de-DE" dirty="0" smtClean="0"/>
            </a:br>
            <a:r>
              <a:rPr lang="de-DE" dirty="0" smtClean="0"/>
              <a:t>nicht genutzten traditionellen Nachrichtenquellen</a:t>
            </a:r>
            <a:endParaRPr lang="de-DE" dirty="0"/>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19</a:t>
            </a:fld>
            <a:endParaRPr lang="de-DE"/>
          </a:p>
        </p:txBody>
      </p:sp>
      <p:graphicFrame>
        <p:nvGraphicFramePr>
          <p:cNvPr id="9" name="Tabelle 8"/>
          <p:cNvGraphicFramePr>
            <a:graphicFrameLocks noGrp="1"/>
          </p:cNvGraphicFramePr>
          <p:nvPr>
            <p:extLst>
              <p:ext uri="{D42A27DB-BD31-4B8C-83A1-F6EECF244321}">
                <p14:modId xmlns:p14="http://schemas.microsoft.com/office/powerpoint/2010/main" val="546244057"/>
              </p:ext>
            </p:extLst>
          </p:nvPr>
        </p:nvGraphicFramePr>
        <p:xfrm>
          <a:off x="250825" y="1916832"/>
          <a:ext cx="8425628" cy="3729441"/>
        </p:xfrm>
        <a:graphic>
          <a:graphicData uri="http://schemas.openxmlformats.org/drawingml/2006/table">
            <a:tbl>
              <a:tblPr/>
              <a:tblGrid>
                <a:gridCol w="1944911"/>
                <a:gridCol w="792088"/>
                <a:gridCol w="792088"/>
                <a:gridCol w="864096"/>
                <a:gridCol w="720080"/>
                <a:gridCol w="864096"/>
                <a:gridCol w="792088"/>
                <a:gridCol w="792088"/>
                <a:gridCol w="864093"/>
              </a:tblGrid>
              <a:tr h="432196">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0" i="0" u="none" strike="noStrike" dirty="0" smtClean="0">
                          <a:solidFill>
                            <a:srgbClr val="000000"/>
                          </a:solidFill>
                          <a:effectLst/>
                          <a:latin typeface="+mn-lt"/>
                        </a:rPr>
                        <a:t>Kategorien der abgefragten Quellen</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noFill/>
                      <a:prstDash val="solid"/>
                      <a:round/>
                      <a:headEnd type="none" w="med" len="med"/>
                      <a:tailEnd type="none" w="med" len="med"/>
                    </a:lnTlToBr>
                    <a:solidFill>
                      <a:srgbClr val="FF9933"/>
                    </a:solidFill>
                  </a:tcPr>
                </a:tc>
                <a:tc>
                  <a:txBody>
                    <a:bodyPr/>
                    <a:lstStyle/>
                    <a:p>
                      <a:pPr algn="ctr" fontAlgn="b"/>
                      <a:r>
                        <a:rPr lang="de-DE" sz="1800" b="1" i="0" u="none" strike="noStrike" dirty="0">
                          <a:solidFill>
                            <a:srgbClr val="000000"/>
                          </a:solidFill>
                          <a:effectLst/>
                          <a:latin typeface="+mn-lt"/>
                        </a:rPr>
                        <a:t>TV </a:t>
                      </a:r>
                      <a:r>
                        <a:rPr lang="de-DE" sz="1800" b="1" i="0" u="none" strike="noStrike" dirty="0" smtClean="0">
                          <a:solidFill>
                            <a:srgbClr val="000000"/>
                          </a:solidFill>
                          <a:effectLst/>
                          <a:latin typeface="+mn-lt"/>
                        </a:rPr>
                        <a:t/>
                      </a:r>
                      <a:br>
                        <a:rPr lang="de-DE" sz="1800" b="1" i="0" u="none" strike="noStrike" dirty="0" smtClean="0">
                          <a:solidFill>
                            <a:srgbClr val="000000"/>
                          </a:solidFill>
                          <a:effectLst/>
                          <a:latin typeface="+mn-lt"/>
                        </a:rPr>
                      </a:br>
                      <a:r>
                        <a:rPr lang="de-DE" sz="1800" b="1" i="0" u="none" strike="noStrike" dirty="0" smtClean="0">
                          <a:solidFill>
                            <a:srgbClr val="000000"/>
                          </a:solidFill>
                          <a:effectLst/>
                          <a:latin typeface="+mn-lt"/>
                        </a:rPr>
                        <a:t>(</a:t>
                      </a:r>
                      <a:r>
                        <a:rPr lang="de-DE" sz="1800" b="1" i="0" u="none" strike="noStrike" dirty="0" err="1">
                          <a:solidFill>
                            <a:srgbClr val="000000"/>
                          </a:solidFill>
                          <a:effectLst/>
                          <a:latin typeface="+mn-lt"/>
                        </a:rPr>
                        <a:t>ör</a:t>
                      </a:r>
                      <a:r>
                        <a:rPr lang="de-DE" sz="1800" b="1" i="0" u="none" strike="noStrike" dirty="0">
                          <a:solidFill>
                            <a:srgbClr val="000000"/>
                          </a:solidFill>
                          <a:effectLst/>
                          <a:latin typeface="+mn-lt"/>
                        </a:rPr>
                        <a:t>)</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ctr" fontAlgn="b"/>
                      <a:r>
                        <a:rPr lang="de-DE" sz="1800" b="1" i="0" u="none" strike="noStrike" dirty="0" smtClean="0">
                          <a:solidFill>
                            <a:srgbClr val="000000"/>
                          </a:solidFill>
                          <a:effectLst/>
                          <a:latin typeface="+mn-lt"/>
                        </a:rPr>
                        <a:t>Reg. </a:t>
                      </a:r>
                      <a:r>
                        <a:rPr lang="de-DE" sz="1800" b="1" i="0" u="none" strike="noStrike" dirty="0">
                          <a:solidFill>
                            <a:srgbClr val="000000"/>
                          </a:solidFill>
                          <a:effectLst/>
                          <a:latin typeface="+mn-lt"/>
                        </a:rPr>
                        <a:t/>
                      </a:r>
                      <a:br>
                        <a:rPr lang="de-DE" sz="1800" b="1" i="0" u="none" strike="noStrike" dirty="0">
                          <a:solidFill>
                            <a:srgbClr val="000000"/>
                          </a:solidFill>
                          <a:effectLst/>
                          <a:latin typeface="+mn-lt"/>
                        </a:rPr>
                      </a:br>
                      <a:r>
                        <a:rPr lang="de-DE" sz="1800" b="1" i="0" u="none" strike="noStrike" dirty="0">
                          <a:solidFill>
                            <a:srgbClr val="000000"/>
                          </a:solidFill>
                          <a:effectLst/>
                          <a:latin typeface="+mn-lt"/>
                        </a:rPr>
                        <a:t>Zeitung</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ctr" fontAlgn="b"/>
                      <a:r>
                        <a:rPr lang="de-DE" sz="1800" b="1" i="0" u="none" strike="noStrike" dirty="0">
                          <a:solidFill>
                            <a:srgbClr val="000000"/>
                          </a:solidFill>
                          <a:effectLst/>
                          <a:latin typeface="+mn-lt"/>
                        </a:rPr>
                        <a:t>TV (privat)</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ctr" fontAlgn="b"/>
                      <a:r>
                        <a:rPr lang="de-DE" sz="1800" b="1" i="0" u="none" strike="noStrike" dirty="0">
                          <a:solidFill>
                            <a:srgbClr val="000000"/>
                          </a:solidFill>
                          <a:effectLst/>
                          <a:latin typeface="+mn-lt"/>
                        </a:rPr>
                        <a:t>Radio (</a:t>
                      </a:r>
                      <a:r>
                        <a:rPr lang="de-DE" sz="1800" b="1" i="0" u="none" strike="noStrike" dirty="0" err="1">
                          <a:solidFill>
                            <a:srgbClr val="000000"/>
                          </a:solidFill>
                          <a:effectLst/>
                          <a:latin typeface="+mn-lt"/>
                        </a:rPr>
                        <a:t>ör</a:t>
                      </a:r>
                      <a:r>
                        <a:rPr lang="de-DE" sz="1800" b="1" i="0" u="none" strike="noStrike" dirty="0">
                          <a:solidFill>
                            <a:srgbClr val="000000"/>
                          </a:solidFill>
                          <a:effectLst/>
                          <a:latin typeface="+mn-lt"/>
                        </a:rPr>
                        <a:t>) </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ctr" fontAlgn="b"/>
                      <a:r>
                        <a:rPr lang="de-DE" sz="1800" b="1" i="0" u="none" strike="noStrike" dirty="0" err="1">
                          <a:solidFill>
                            <a:srgbClr val="000000"/>
                          </a:solidFill>
                          <a:effectLst/>
                          <a:latin typeface="+mn-lt"/>
                        </a:rPr>
                        <a:t>Ü</a:t>
                      </a:r>
                      <a:r>
                        <a:rPr lang="de-DE" sz="1800" b="1" i="0" u="none" strike="noStrike" dirty="0" err="1" smtClean="0">
                          <a:solidFill>
                            <a:srgbClr val="000000"/>
                          </a:solidFill>
                          <a:effectLst/>
                          <a:latin typeface="+mn-lt"/>
                        </a:rPr>
                        <a:t>berr</a:t>
                      </a:r>
                      <a:r>
                        <a:rPr lang="de-DE" sz="1800" b="1" i="0" u="none" strike="noStrike" dirty="0">
                          <a:solidFill>
                            <a:srgbClr val="000000"/>
                          </a:solidFill>
                          <a:effectLst/>
                          <a:latin typeface="+mn-lt"/>
                        </a:rPr>
                        <a:t>. </a:t>
                      </a:r>
                      <a:br>
                        <a:rPr lang="de-DE" sz="1800" b="1" i="0" u="none" strike="noStrike" dirty="0">
                          <a:solidFill>
                            <a:srgbClr val="000000"/>
                          </a:solidFill>
                          <a:effectLst/>
                          <a:latin typeface="+mn-lt"/>
                        </a:rPr>
                      </a:br>
                      <a:r>
                        <a:rPr lang="de-DE" sz="1800" b="1" i="0" u="none" strike="noStrike" dirty="0">
                          <a:solidFill>
                            <a:srgbClr val="000000"/>
                          </a:solidFill>
                          <a:effectLst/>
                          <a:latin typeface="+mn-lt"/>
                        </a:rPr>
                        <a:t>Zeitung</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ctr" fontAlgn="b"/>
                      <a:r>
                        <a:rPr lang="de-DE" sz="1800" b="1" i="0" u="none" strike="noStrike" dirty="0">
                          <a:solidFill>
                            <a:srgbClr val="000000"/>
                          </a:solidFill>
                          <a:effectLst/>
                          <a:latin typeface="+mn-lt"/>
                        </a:rPr>
                        <a:t>Radio </a:t>
                      </a:r>
                      <a:br>
                        <a:rPr lang="de-DE" sz="1800" b="1" i="0" u="none" strike="noStrike" dirty="0">
                          <a:solidFill>
                            <a:srgbClr val="000000"/>
                          </a:solidFill>
                          <a:effectLst/>
                          <a:latin typeface="+mn-lt"/>
                        </a:rPr>
                      </a:br>
                      <a:r>
                        <a:rPr lang="de-DE" sz="1800" b="1" i="0" u="none" strike="noStrike" dirty="0">
                          <a:solidFill>
                            <a:srgbClr val="000000"/>
                          </a:solidFill>
                          <a:effectLst/>
                          <a:latin typeface="+mn-lt"/>
                        </a:rPr>
                        <a:t>(privat) </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ctr" fontAlgn="b"/>
                      <a:r>
                        <a:rPr lang="de-DE" sz="1800" b="1" i="0" u="none" strike="noStrike" dirty="0" smtClean="0">
                          <a:solidFill>
                            <a:srgbClr val="000000"/>
                          </a:solidFill>
                          <a:effectLst/>
                          <a:latin typeface="+mn-lt"/>
                        </a:rPr>
                        <a:t>Zeit-schrift</a:t>
                      </a:r>
                      <a:endParaRPr lang="de-DE" sz="1800" b="1" i="0" u="none" strike="noStrike" dirty="0">
                        <a:solidFill>
                          <a:srgbClr val="00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ctr" fontAlgn="b"/>
                      <a:r>
                        <a:rPr lang="de-DE" sz="1800" b="1" i="0" u="none" strike="noStrike" dirty="0" smtClean="0">
                          <a:solidFill>
                            <a:srgbClr val="000000"/>
                          </a:solidFill>
                          <a:effectLst/>
                          <a:latin typeface="+mn-lt"/>
                        </a:rPr>
                        <a:t>Nicht genutzt</a:t>
                      </a:r>
                      <a:endParaRPr lang="de-DE" sz="1800" b="1" i="0" u="none" strike="noStrike" dirty="0">
                        <a:solidFill>
                          <a:srgbClr val="000000"/>
                        </a:solidFill>
                        <a:effectLst/>
                        <a:latin typeface="+mn-lt"/>
                      </a:endParaRPr>
                    </a:p>
                  </a:txBody>
                  <a:tcPr marL="9438" marR="9438" marT="943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r>
              <a:tr h="393958">
                <a:tc>
                  <a:txBody>
                    <a:bodyPr/>
                    <a:lstStyle/>
                    <a:p>
                      <a:pPr algn="l" fontAlgn="b"/>
                      <a:r>
                        <a:rPr lang="de-DE" sz="1800" b="1" i="0" u="none" strike="noStrike" dirty="0">
                          <a:solidFill>
                            <a:srgbClr val="000000"/>
                          </a:solidFill>
                          <a:effectLst/>
                          <a:latin typeface="+mn-lt"/>
                        </a:rPr>
                        <a:t>TV (</a:t>
                      </a:r>
                      <a:r>
                        <a:rPr lang="de-DE" sz="1800" b="1" i="0" u="none" strike="noStrike" dirty="0" err="1">
                          <a:solidFill>
                            <a:srgbClr val="000000"/>
                          </a:solidFill>
                          <a:effectLst/>
                          <a:latin typeface="+mn-lt"/>
                        </a:rPr>
                        <a:t>ör</a:t>
                      </a:r>
                      <a:r>
                        <a:rPr lang="de-DE" sz="1800" b="1" i="0" u="none" strike="noStrike" dirty="0">
                          <a:solidFill>
                            <a:srgbClr val="000000"/>
                          </a:solidFill>
                          <a:effectLst/>
                          <a:latin typeface="+mn-lt"/>
                        </a:rPr>
                        <a:t>)</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rgbClr val="FF9933"/>
                    </a:solidFill>
                  </a:tcPr>
                </a:tc>
                <a:tc>
                  <a:txBody>
                    <a:bodyPr/>
                    <a:lstStyle/>
                    <a:p>
                      <a:pPr algn="ctr" fontAlgn="b"/>
                      <a:r>
                        <a:rPr lang="de-DE" sz="1800" b="0" i="0" u="none" strike="noStrike" dirty="0">
                          <a:solidFill>
                            <a:srgbClr val="000000"/>
                          </a:solidFill>
                          <a:effectLst/>
                          <a:latin typeface="+mn-lt"/>
                        </a:rPr>
                        <a:t>-</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ctr" fontAlgn="b"/>
                      <a:r>
                        <a:rPr lang="de-DE" sz="1800" b="0" i="0" u="none" strike="noStrike" dirty="0" smtClean="0">
                          <a:solidFill>
                            <a:srgbClr val="FF0000"/>
                          </a:solidFill>
                          <a:effectLst/>
                          <a:latin typeface="+mn-lt"/>
                        </a:rPr>
                        <a:t>24,2*</a:t>
                      </a:r>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de-DE" sz="1800" b="0" i="0" u="none" strike="noStrike" dirty="0">
                          <a:solidFill>
                            <a:srgbClr val="FF0000"/>
                          </a:solidFill>
                          <a:effectLst/>
                          <a:latin typeface="+mn-lt"/>
                        </a:rPr>
                        <a:t>18,9</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de-DE" sz="1800" b="0" i="0" u="none" strike="noStrike" dirty="0" smtClean="0">
                          <a:solidFill>
                            <a:srgbClr val="FF0000"/>
                          </a:solidFill>
                          <a:effectLst/>
                          <a:latin typeface="+mn-lt"/>
                        </a:rPr>
                        <a:t>29,4**</a:t>
                      </a:r>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de-DE" sz="1800" b="0" i="0" u="none" strike="noStrike" dirty="0">
                          <a:solidFill>
                            <a:srgbClr val="FF0000"/>
                          </a:solidFill>
                          <a:effectLst/>
                          <a:latin typeface="+mn-lt"/>
                        </a:rPr>
                        <a:t>26,2</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de-DE" sz="1800" b="0" i="0" u="none" strike="noStrike" dirty="0">
                          <a:solidFill>
                            <a:srgbClr val="FF0000"/>
                          </a:solidFill>
                          <a:effectLst/>
                          <a:latin typeface="+mn-lt"/>
                        </a:rPr>
                        <a:t>25,8</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de-DE" sz="1800" b="0" i="0" u="none" strike="noStrike" dirty="0" smtClean="0">
                          <a:solidFill>
                            <a:srgbClr val="FF0000"/>
                          </a:solidFill>
                          <a:effectLst/>
                          <a:latin typeface="+mn-lt"/>
                        </a:rPr>
                        <a:t>30,2*</a:t>
                      </a:r>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de-DE" sz="1800" b="0" i="0" u="none" strike="noStrike" dirty="0">
                          <a:solidFill>
                            <a:srgbClr val="FF0000"/>
                          </a:solidFill>
                          <a:effectLst/>
                          <a:latin typeface="+mn-lt"/>
                        </a:rPr>
                        <a:t>34,6</a:t>
                      </a:r>
                    </a:p>
                  </a:txBody>
                  <a:tcPr marL="9438" marR="9438" marT="943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lumMod val="75000"/>
                      </a:schemeClr>
                    </a:solidFill>
                  </a:tcPr>
                </a:tc>
              </a:tr>
              <a:tr h="393958">
                <a:tc>
                  <a:txBody>
                    <a:bodyPr/>
                    <a:lstStyle/>
                    <a:p>
                      <a:pPr algn="l" fontAlgn="b"/>
                      <a:r>
                        <a:rPr lang="de-DE" sz="1800" b="1" i="0" u="none" strike="noStrike" dirty="0" smtClean="0">
                          <a:solidFill>
                            <a:srgbClr val="000000"/>
                          </a:solidFill>
                          <a:effectLst/>
                          <a:latin typeface="+mn-lt"/>
                        </a:rPr>
                        <a:t>Regionalzeitung</a:t>
                      </a:r>
                      <a:endParaRPr lang="de-DE" sz="1800" b="1" i="0" u="none" strike="noStrike" dirty="0">
                        <a:solidFill>
                          <a:srgbClr val="000000"/>
                        </a:solidFill>
                        <a:effectLst/>
                        <a:latin typeface="+mn-lt"/>
                      </a:endParaRP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9933"/>
                    </a:solidFill>
                  </a:tcPr>
                </a:tc>
                <a:tc>
                  <a:txBody>
                    <a:bodyPr/>
                    <a:lstStyle/>
                    <a:p>
                      <a:pPr algn="ctr" fontAlgn="b"/>
                      <a:r>
                        <a:rPr lang="de-DE" sz="1800" b="0" i="0" u="none" strike="noStrike" dirty="0" smtClean="0">
                          <a:solidFill>
                            <a:srgbClr val="000000"/>
                          </a:solidFill>
                          <a:effectLst/>
                          <a:latin typeface="+mn-lt"/>
                        </a:rPr>
                        <a:t>31,8*</a:t>
                      </a:r>
                      <a:endParaRPr lang="de-DE" sz="1800" b="0" i="0" u="none" strike="noStrike" dirty="0">
                        <a:solidFill>
                          <a:srgbClr val="000000"/>
                        </a:solidFill>
                        <a:effectLst/>
                        <a:latin typeface="+mn-lt"/>
                      </a:endParaRP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dirty="0">
                          <a:solidFill>
                            <a:srgbClr val="000000"/>
                          </a:solidFill>
                          <a:effectLst/>
                          <a:latin typeface="+mn-lt"/>
                        </a:rPr>
                        <a:t>-</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algn="ctr" fontAlgn="b"/>
                      <a:r>
                        <a:rPr lang="de-DE" sz="1800" b="0" i="0" u="none" strike="noStrike">
                          <a:solidFill>
                            <a:srgbClr val="FF0000"/>
                          </a:solidFill>
                          <a:effectLst/>
                          <a:latin typeface="+mn-lt"/>
                        </a:rPr>
                        <a:t>31,7</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dirty="0" smtClean="0">
                          <a:solidFill>
                            <a:srgbClr val="FF0000"/>
                          </a:solidFill>
                          <a:effectLst/>
                          <a:latin typeface="+mn-lt"/>
                        </a:rPr>
                        <a:t>45,8**</a:t>
                      </a:r>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a:solidFill>
                            <a:srgbClr val="FF0000"/>
                          </a:solidFill>
                          <a:effectLst/>
                          <a:latin typeface="+mn-lt"/>
                        </a:rPr>
                        <a:t>42,5</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dirty="0">
                          <a:solidFill>
                            <a:srgbClr val="FF0000"/>
                          </a:solidFill>
                          <a:effectLst/>
                          <a:latin typeface="+mn-lt"/>
                        </a:rPr>
                        <a:t>44,3</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dirty="0">
                          <a:solidFill>
                            <a:srgbClr val="FF0000"/>
                          </a:solidFill>
                          <a:effectLst/>
                          <a:latin typeface="+mn-lt"/>
                        </a:rPr>
                        <a:t>47,0</a:t>
                      </a: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800" b="0" i="0" u="none" strike="noStrike" dirty="0">
                          <a:solidFill>
                            <a:srgbClr val="FF0000"/>
                          </a:solidFill>
                          <a:effectLst/>
                          <a:latin typeface="+mn-lt"/>
                        </a:rPr>
                        <a:t>57,8</a:t>
                      </a:r>
                    </a:p>
                  </a:txBody>
                  <a:tcPr marL="9438" marR="9438" marT="943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lumMod val="75000"/>
                      </a:schemeClr>
                    </a:solidFill>
                  </a:tcPr>
                </a:tc>
              </a:tr>
              <a:tr h="393958">
                <a:tc>
                  <a:txBody>
                    <a:bodyPr/>
                    <a:lstStyle/>
                    <a:p>
                      <a:pPr algn="l" fontAlgn="b"/>
                      <a:r>
                        <a:rPr lang="de-DE" sz="1800" b="1" i="0" u="none" strike="noStrike" dirty="0">
                          <a:solidFill>
                            <a:srgbClr val="000000"/>
                          </a:solidFill>
                          <a:effectLst/>
                          <a:latin typeface="+mn-lt"/>
                        </a:rPr>
                        <a:t>TV (privat)</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9933"/>
                    </a:solidFill>
                  </a:tcPr>
                </a:tc>
                <a:tc>
                  <a:txBody>
                    <a:bodyPr/>
                    <a:lstStyle/>
                    <a:p>
                      <a:pPr algn="ctr" fontAlgn="b"/>
                      <a:r>
                        <a:rPr lang="de-DE" sz="1800" b="0" i="0" u="none" strike="noStrike">
                          <a:solidFill>
                            <a:srgbClr val="000000"/>
                          </a:solidFill>
                          <a:effectLst/>
                          <a:latin typeface="+mn-lt"/>
                        </a:rPr>
                        <a:t>26,3</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dirty="0">
                          <a:solidFill>
                            <a:srgbClr val="000000"/>
                          </a:solidFill>
                          <a:effectLst/>
                          <a:latin typeface="+mn-lt"/>
                        </a:rPr>
                        <a:t>15,9</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dirty="0">
                          <a:solidFill>
                            <a:srgbClr val="000000"/>
                          </a:solidFill>
                          <a:effectLst/>
                          <a:latin typeface="+mn-lt"/>
                        </a:rPr>
                        <a:t>-</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algn="ctr" fontAlgn="b"/>
                      <a:r>
                        <a:rPr lang="de-DE" sz="1800" b="0" i="0" u="none" strike="noStrike" dirty="0" smtClean="0">
                          <a:solidFill>
                            <a:srgbClr val="FF0000"/>
                          </a:solidFill>
                          <a:effectLst/>
                          <a:latin typeface="+mn-lt"/>
                        </a:rPr>
                        <a:t>38,2*</a:t>
                      </a:r>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dirty="0">
                          <a:solidFill>
                            <a:srgbClr val="FF0000"/>
                          </a:solidFill>
                          <a:effectLst/>
                          <a:latin typeface="+mn-lt"/>
                        </a:rPr>
                        <a:t>41,7</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dirty="0">
                          <a:solidFill>
                            <a:srgbClr val="FF0000"/>
                          </a:solidFill>
                          <a:effectLst/>
                          <a:latin typeface="+mn-lt"/>
                        </a:rPr>
                        <a:t>44,0</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dirty="0">
                          <a:solidFill>
                            <a:srgbClr val="FF0000"/>
                          </a:solidFill>
                          <a:effectLst/>
                          <a:latin typeface="+mn-lt"/>
                        </a:rPr>
                        <a:t>45,7</a:t>
                      </a: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dirty="0">
                          <a:solidFill>
                            <a:srgbClr val="FF0000"/>
                          </a:solidFill>
                          <a:effectLst/>
                          <a:latin typeface="+mn-lt"/>
                        </a:rPr>
                        <a:t>57,9</a:t>
                      </a:r>
                    </a:p>
                  </a:txBody>
                  <a:tcPr marL="9438" marR="9438" marT="943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lumMod val="75000"/>
                      </a:schemeClr>
                    </a:solidFill>
                  </a:tcPr>
                </a:tc>
              </a:tr>
              <a:tr h="393958">
                <a:tc>
                  <a:txBody>
                    <a:bodyPr/>
                    <a:lstStyle/>
                    <a:p>
                      <a:pPr algn="l" fontAlgn="b"/>
                      <a:r>
                        <a:rPr lang="de-DE" sz="1800" b="1" i="0" u="none" strike="noStrike" dirty="0">
                          <a:solidFill>
                            <a:srgbClr val="000000"/>
                          </a:solidFill>
                          <a:effectLst/>
                          <a:latin typeface="+mn-lt"/>
                        </a:rPr>
                        <a:t>Radio (</a:t>
                      </a:r>
                      <a:r>
                        <a:rPr lang="de-DE" sz="1800" b="1" i="0" u="none" strike="noStrike" dirty="0" err="1">
                          <a:solidFill>
                            <a:srgbClr val="000000"/>
                          </a:solidFill>
                          <a:effectLst/>
                          <a:latin typeface="+mn-lt"/>
                        </a:rPr>
                        <a:t>ör</a:t>
                      </a:r>
                      <a:r>
                        <a:rPr lang="de-DE" sz="1800" b="1" i="0" u="none" strike="noStrike" dirty="0">
                          <a:solidFill>
                            <a:srgbClr val="000000"/>
                          </a:solidFill>
                          <a:effectLst/>
                          <a:latin typeface="+mn-lt"/>
                        </a:rPr>
                        <a:t>) </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9933"/>
                    </a:solidFill>
                  </a:tcPr>
                </a:tc>
                <a:tc>
                  <a:txBody>
                    <a:bodyPr/>
                    <a:lstStyle/>
                    <a:p>
                      <a:pPr algn="ctr" fontAlgn="b"/>
                      <a:r>
                        <a:rPr lang="de-DE" sz="1800" b="0" i="0" u="none" strike="noStrike" dirty="0" smtClean="0">
                          <a:solidFill>
                            <a:srgbClr val="000000"/>
                          </a:solidFill>
                          <a:effectLst/>
                          <a:latin typeface="+mn-lt"/>
                        </a:rPr>
                        <a:t>24,1**</a:t>
                      </a:r>
                      <a:endParaRPr lang="de-DE" sz="1800" b="0" i="0" u="none" strike="noStrike" dirty="0">
                        <a:solidFill>
                          <a:srgbClr val="000000"/>
                        </a:solidFill>
                        <a:effectLst/>
                        <a:latin typeface="+mn-lt"/>
                      </a:endParaRP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dirty="0" smtClean="0">
                          <a:solidFill>
                            <a:srgbClr val="000000"/>
                          </a:solidFill>
                          <a:effectLst/>
                          <a:latin typeface="+mn-lt"/>
                        </a:rPr>
                        <a:t>17,3**</a:t>
                      </a:r>
                      <a:endParaRPr lang="de-DE" sz="1800" b="0" i="0" u="none" strike="noStrike" dirty="0">
                        <a:solidFill>
                          <a:srgbClr val="00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dirty="0" smtClean="0">
                          <a:solidFill>
                            <a:srgbClr val="000000"/>
                          </a:solidFill>
                          <a:effectLst/>
                          <a:latin typeface="+mn-lt"/>
                        </a:rPr>
                        <a:t>9,7*</a:t>
                      </a:r>
                      <a:endParaRPr lang="de-DE" sz="1800" b="0" i="0" u="none" strike="noStrike" dirty="0">
                        <a:solidFill>
                          <a:srgbClr val="00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dirty="0">
                          <a:solidFill>
                            <a:srgbClr val="000000"/>
                          </a:solidFill>
                          <a:effectLst/>
                          <a:latin typeface="+mn-lt"/>
                        </a:rPr>
                        <a:t>-</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algn="ctr" fontAlgn="b"/>
                      <a:r>
                        <a:rPr lang="de-DE" sz="1800" b="0" i="0" u="none" strike="noStrike">
                          <a:solidFill>
                            <a:srgbClr val="FF0000"/>
                          </a:solidFill>
                          <a:effectLst/>
                          <a:latin typeface="+mn-lt"/>
                        </a:rPr>
                        <a:t>51,4</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a:solidFill>
                            <a:srgbClr val="FF0000"/>
                          </a:solidFill>
                          <a:effectLst/>
                          <a:latin typeface="+mn-lt"/>
                        </a:rPr>
                        <a:t>52,9</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dirty="0">
                          <a:solidFill>
                            <a:srgbClr val="FF0000"/>
                          </a:solidFill>
                          <a:effectLst/>
                          <a:latin typeface="+mn-lt"/>
                        </a:rPr>
                        <a:t>59,0</a:t>
                      </a: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800" b="0" i="0" u="none" strike="noStrike" dirty="0">
                          <a:solidFill>
                            <a:srgbClr val="FF0000"/>
                          </a:solidFill>
                          <a:effectLst/>
                          <a:latin typeface="+mn-lt"/>
                        </a:rPr>
                        <a:t>70,6</a:t>
                      </a:r>
                    </a:p>
                  </a:txBody>
                  <a:tcPr marL="9438" marR="9438" marT="943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lumMod val="75000"/>
                      </a:schemeClr>
                    </a:solidFill>
                  </a:tcPr>
                </a:tc>
              </a:tr>
              <a:tr h="393958">
                <a:tc>
                  <a:txBody>
                    <a:bodyPr/>
                    <a:lstStyle/>
                    <a:p>
                      <a:pPr algn="l" fontAlgn="b"/>
                      <a:r>
                        <a:rPr lang="de-DE" sz="1800" b="1" i="0" u="none" strike="noStrike" dirty="0" err="1" smtClean="0">
                          <a:solidFill>
                            <a:srgbClr val="000000"/>
                          </a:solidFill>
                          <a:effectLst/>
                          <a:latin typeface="+mn-lt"/>
                        </a:rPr>
                        <a:t>Überreg</a:t>
                      </a:r>
                      <a:r>
                        <a:rPr lang="de-DE" sz="1800" b="1" i="0" u="none" strike="noStrike" dirty="0" smtClean="0">
                          <a:solidFill>
                            <a:srgbClr val="000000"/>
                          </a:solidFill>
                          <a:effectLst/>
                          <a:latin typeface="+mn-lt"/>
                        </a:rPr>
                        <a:t>. </a:t>
                      </a:r>
                      <a:r>
                        <a:rPr lang="de-DE" sz="1800" b="1" i="0" u="none" strike="noStrike" dirty="0">
                          <a:solidFill>
                            <a:srgbClr val="000000"/>
                          </a:solidFill>
                          <a:effectLst/>
                          <a:latin typeface="+mn-lt"/>
                        </a:rPr>
                        <a:t>Zeitung</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9933"/>
                    </a:solidFill>
                  </a:tcPr>
                </a:tc>
                <a:tc>
                  <a:txBody>
                    <a:bodyPr/>
                    <a:lstStyle/>
                    <a:p>
                      <a:pPr algn="ctr" fontAlgn="b"/>
                      <a:r>
                        <a:rPr lang="de-DE" sz="1800" b="0" i="0" u="none" strike="noStrike">
                          <a:solidFill>
                            <a:srgbClr val="000000"/>
                          </a:solidFill>
                          <a:effectLst/>
                          <a:latin typeface="+mn-lt"/>
                        </a:rPr>
                        <a:t>19,4</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a:solidFill>
                            <a:srgbClr val="000000"/>
                          </a:solidFill>
                          <a:effectLst/>
                          <a:latin typeface="+mn-lt"/>
                        </a:rPr>
                        <a:t>12,4</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a:solidFill>
                            <a:srgbClr val="000000"/>
                          </a:solidFill>
                          <a:effectLst/>
                          <a:latin typeface="+mn-lt"/>
                        </a:rPr>
                        <a:t>7,3</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a:solidFill>
                            <a:srgbClr val="000000"/>
                          </a:solidFill>
                          <a:effectLst/>
                          <a:latin typeface="+mn-lt"/>
                        </a:rPr>
                        <a:t>8,6</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dirty="0">
                          <a:solidFill>
                            <a:srgbClr val="000000"/>
                          </a:solidFill>
                          <a:effectLst/>
                          <a:latin typeface="+mn-lt"/>
                        </a:rPr>
                        <a:t>-</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algn="ctr" fontAlgn="b"/>
                      <a:r>
                        <a:rPr lang="de-DE" sz="1800" b="0" i="0" u="none" strike="noStrike">
                          <a:solidFill>
                            <a:srgbClr val="FF0000"/>
                          </a:solidFill>
                          <a:effectLst/>
                          <a:latin typeface="+mn-lt"/>
                        </a:rPr>
                        <a:t>52,2</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dirty="0" smtClean="0">
                          <a:solidFill>
                            <a:srgbClr val="FF0000"/>
                          </a:solidFill>
                          <a:effectLst/>
                          <a:latin typeface="+mn-lt"/>
                        </a:rPr>
                        <a:t>61,6*</a:t>
                      </a:r>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dirty="0">
                          <a:solidFill>
                            <a:srgbClr val="FF0000"/>
                          </a:solidFill>
                          <a:effectLst/>
                          <a:latin typeface="+mn-lt"/>
                        </a:rPr>
                        <a:t>72,2</a:t>
                      </a:r>
                    </a:p>
                  </a:txBody>
                  <a:tcPr marL="9438" marR="9438" marT="943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lumMod val="75000"/>
                      </a:schemeClr>
                    </a:solidFill>
                  </a:tcPr>
                </a:tc>
              </a:tr>
              <a:tr h="393958">
                <a:tc>
                  <a:txBody>
                    <a:bodyPr/>
                    <a:lstStyle/>
                    <a:p>
                      <a:pPr algn="l" fontAlgn="b"/>
                      <a:r>
                        <a:rPr lang="de-DE" sz="1800" b="1" i="0" u="none" strike="noStrike" dirty="0">
                          <a:solidFill>
                            <a:srgbClr val="000000"/>
                          </a:solidFill>
                          <a:effectLst/>
                          <a:latin typeface="+mn-lt"/>
                        </a:rPr>
                        <a:t>Radio (privat) </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9933"/>
                    </a:solidFill>
                  </a:tcPr>
                </a:tc>
                <a:tc>
                  <a:txBody>
                    <a:bodyPr/>
                    <a:lstStyle/>
                    <a:p>
                      <a:pPr algn="ctr" fontAlgn="b"/>
                      <a:r>
                        <a:rPr lang="de-DE" sz="1800" b="0" i="0" u="none" strike="noStrike">
                          <a:solidFill>
                            <a:srgbClr val="000000"/>
                          </a:solidFill>
                          <a:effectLst/>
                          <a:latin typeface="+mn-lt"/>
                        </a:rPr>
                        <a:t>18,6</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a:solidFill>
                            <a:srgbClr val="000000"/>
                          </a:solidFill>
                          <a:effectLst/>
                          <a:latin typeface="+mn-lt"/>
                        </a:rPr>
                        <a:t>13,8</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a:solidFill>
                            <a:srgbClr val="000000"/>
                          </a:solidFill>
                          <a:effectLst/>
                          <a:latin typeface="+mn-lt"/>
                        </a:rPr>
                        <a:t>13,4</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a:solidFill>
                            <a:srgbClr val="000000"/>
                          </a:solidFill>
                          <a:effectLst/>
                          <a:latin typeface="+mn-lt"/>
                        </a:rPr>
                        <a:t>9,7</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a:solidFill>
                            <a:srgbClr val="000000"/>
                          </a:solidFill>
                          <a:effectLst/>
                          <a:latin typeface="+mn-lt"/>
                        </a:rPr>
                        <a:t>7,3</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dirty="0">
                          <a:solidFill>
                            <a:srgbClr val="000000"/>
                          </a:solidFill>
                          <a:effectLst/>
                          <a:latin typeface="+mn-lt"/>
                        </a:rPr>
                        <a:t>-</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algn="ctr" fontAlgn="b"/>
                      <a:r>
                        <a:rPr lang="de-DE" sz="1800" b="0" i="0" u="none" strike="noStrike" dirty="0">
                          <a:solidFill>
                            <a:srgbClr val="FF0000"/>
                          </a:solidFill>
                          <a:effectLst/>
                          <a:latin typeface="+mn-lt"/>
                        </a:rPr>
                        <a:t>58,6</a:t>
                      </a: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800" b="0" i="0" u="none" strike="noStrike" dirty="0">
                          <a:solidFill>
                            <a:srgbClr val="FF0000"/>
                          </a:solidFill>
                          <a:effectLst/>
                          <a:latin typeface="+mn-lt"/>
                        </a:rPr>
                        <a:t>72,6</a:t>
                      </a:r>
                    </a:p>
                  </a:txBody>
                  <a:tcPr marL="9438" marR="9438" marT="943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lumMod val="75000"/>
                      </a:schemeClr>
                    </a:solidFill>
                  </a:tcPr>
                </a:tc>
              </a:tr>
              <a:tr h="393958">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1" i="0" u="none" strike="noStrike" dirty="0" smtClean="0">
                          <a:solidFill>
                            <a:srgbClr val="000000"/>
                          </a:solidFill>
                          <a:effectLst/>
                          <a:latin typeface="+mn-lt"/>
                        </a:rPr>
                        <a:t>Zeitschrift (</a:t>
                      </a:r>
                      <a:r>
                        <a:rPr lang="de-DE" sz="1800" b="1" i="0" u="none" strike="noStrike" dirty="0" err="1" smtClean="0">
                          <a:solidFill>
                            <a:srgbClr val="000000"/>
                          </a:solidFill>
                          <a:effectLst/>
                          <a:latin typeface="+mn-lt"/>
                        </a:rPr>
                        <a:t>inkl.Zeit</a:t>
                      </a:r>
                      <a:r>
                        <a:rPr lang="de-DE" sz="1800" b="1" i="0" u="none" strike="noStrike" dirty="0" smtClean="0">
                          <a:solidFill>
                            <a:srgbClr val="000000"/>
                          </a:solidFill>
                          <a:effectLst/>
                          <a:latin typeface="+mn-lt"/>
                        </a:rPr>
                        <a:t>)</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33"/>
                    </a:solidFill>
                  </a:tcPr>
                </a:tc>
                <a:tc>
                  <a:txBody>
                    <a:bodyPr/>
                    <a:lstStyle/>
                    <a:p>
                      <a:pPr algn="ctr" fontAlgn="b"/>
                      <a:r>
                        <a:rPr lang="de-DE" sz="1800" b="0" i="0" u="none" strike="noStrike" dirty="0" smtClean="0">
                          <a:solidFill>
                            <a:srgbClr val="000000"/>
                          </a:solidFill>
                          <a:effectLst/>
                          <a:latin typeface="+mn-lt"/>
                        </a:rPr>
                        <a:t>14,5*</a:t>
                      </a:r>
                      <a:endParaRPr lang="de-DE" sz="1800" b="0" i="0" u="none" strike="noStrike" dirty="0">
                        <a:solidFill>
                          <a:srgbClr val="000000"/>
                        </a:solidFill>
                        <a:effectLst/>
                        <a:latin typeface="+mn-lt"/>
                      </a:endParaRP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de-DE" sz="1800" b="0" i="0" u="none" strike="noStrike">
                          <a:solidFill>
                            <a:srgbClr val="000000"/>
                          </a:solidFill>
                          <a:effectLst/>
                          <a:latin typeface="+mn-lt"/>
                        </a:rPr>
                        <a:t>8,1</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de-DE" sz="1800" b="0" i="0" u="none" strike="noStrike">
                          <a:solidFill>
                            <a:srgbClr val="000000"/>
                          </a:solidFill>
                          <a:effectLst/>
                          <a:latin typeface="+mn-lt"/>
                        </a:rPr>
                        <a:t>6,7</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de-DE" sz="1800" b="0" i="0" u="none" strike="noStrike">
                          <a:solidFill>
                            <a:srgbClr val="000000"/>
                          </a:solidFill>
                          <a:effectLst/>
                          <a:latin typeface="+mn-lt"/>
                        </a:rPr>
                        <a:t>7,2</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de-DE" sz="1800" b="0" i="0" u="none" strike="noStrike" dirty="0" smtClean="0">
                          <a:solidFill>
                            <a:srgbClr val="000000"/>
                          </a:solidFill>
                          <a:effectLst/>
                          <a:latin typeface="+mn-lt"/>
                        </a:rPr>
                        <a:t>8,2*</a:t>
                      </a:r>
                      <a:endParaRPr lang="de-DE" sz="1800" b="0" i="0" u="none" strike="noStrike" dirty="0">
                        <a:solidFill>
                          <a:srgbClr val="00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de-DE" sz="1800" b="0" i="0" u="none" strike="noStrike">
                          <a:solidFill>
                            <a:srgbClr val="000000"/>
                          </a:solidFill>
                          <a:effectLst/>
                          <a:latin typeface="+mn-lt"/>
                        </a:rPr>
                        <a:t>4,9</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de-DE" sz="1800" b="0" i="0" u="none" strike="noStrike" dirty="0">
                          <a:solidFill>
                            <a:srgbClr val="000000"/>
                          </a:solidFill>
                          <a:effectLst/>
                          <a:latin typeface="+mn-lt"/>
                        </a:rPr>
                        <a:t>-</a:t>
                      </a: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b"/>
                      <a:r>
                        <a:rPr lang="de-DE" sz="1800" b="0" i="0" u="none" strike="noStrike" dirty="0">
                          <a:solidFill>
                            <a:srgbClr val="FF0000"/>
                          </a:solidFill>
                          <a:effectLst/>
                          <a:latin typeface="+mn-lt"/>
                        </a:rPr>
                        <a:t>81,1</a:t>
                      </a:r>
                    </a:p>
                  </a:txBody>
                  <a:tcPr marL="9438" marR="9438" marT="943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lumMod val="75000"/>
                      </a:schemeClr>
                    </a:solidFill>
                  </a:tcPr>
                </a:tc>
              </a:tr>
              <a:tr h="413657">
                <a:tc>
                  <a:txBody>
                    <a:bodyPr/>
                    <a:lstStyle/>
                    <a:p>
                      <a:pPr algn="l" fontAlgn="b"/>
                      <a:r>
                        <a:rPr lang="de-DE" sz="1800" b="1" i="0" u="none" strike="noStrike" dirty="0" smtClean="0">
                          <a:solidFill>
                            <a:srgbClr val="000000"/>
                          </a:solidFill>
                          <a:effectLst/>
                          <a:latin typeface="+mn-lt"/>
                        </a:rPr>
                        <a:t>genutzt</a:t>
                      </a:r>
                      <a:endParaRPr lang="de-DE" sz="1800" b="1" i="0" u="none" strike="noStrike" dirty="0">
                        <a:solidFill>
                          <a:srgbClr val="000000"/>
                        </a:solidFill>
                        <a:effectLst/>
                        <a:latin typeface="+mn-lt"/>
                      </a:endParaRP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de-DE" sz="1800" b="0" i="0" u="none" strike="noStrike" dirty="0">
                          <a:solidFill>
                            <a:srgbClr val="000000"/>
                          </a:solidFill>
                          <a:effectLst/>
                          <a:latin typeface="+mn-lt"/>
                        </a:rPr>
                        <a:t>65,4</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de-DE" sz="1800" b="0" i="0" u="none" strike="noStrike" dirty="0">
                          <a:solidFill>
                            <a:srgbClr val="000000"/>
                          </a:solidFill>
                          <a:effectLst/>
                          <a:latin typeface="+mn-lt"/>
                        </a:rPr>
                        <a:t>42,2</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de-DE" sz="1800" b="0" i="0" u="none" strike="noStrike" dirty="0">
                          <a:solidFill>
                            <a:srgbClr val="000000"/>
                          </a:solidFill>
                          <a:effectLst/>
                          <a:latin typeface="+mn-lt"/>
                        </a:rPr>
                        <a:t>42,1</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de-DE" sz="1800" b="0" i="0" u="none" strike="noStrike" dirty="0">
                          <a:solidFill>
                            <a:srgbClr val="000000"/>
                          </a:solidFill>
                          <a:effectLst/>
                          <a:latin typeface="+mn-lt"/>
                        </a:rPr>
                        <a:t>29,4</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de-DE" sz="1800" b="0" i="0" u="none" strike="noStrike" dirty="0">
                          <a:solidFill>
                            <a:srgbClr val="000000"/>
                          </a:solidFill>
                          <a:effectLst/>
                          <a:latin typeface="+mn-lt"/>
                        </a:rPr>
                        <a:t>27,8</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de-DE" sz="1800" b="0" i="0" u="none" strike="noStrike" dirty="0">
                          <a:solidFill>
                            <a:srgbClr val="000000"/>
                          </a:solidFill>
                          <a:effectLst/>
                          <a:latin typeface="+mn-lt"/>
                        </a:rPr>
                        <a:t>27,4</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de-DE" sz="1800" b="0" i="0" u="none" strike="noStrike" dirty="0">
                          <a:solidFill>
                            <a:srgbClr val="000000"/>
                          </a:solidFill>
                          <a:effectLst/>
                          <a:latin typeface="+mn-lt"/>
                        </a:rPr>
                        <a:t>18,9</a:t>
                      </a: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de-DE" sz="1800" b="0" i="0" u="none" strike="noStrike" dirty="0">
                        <a:solidFill>
                          <a:srgbClr val="000000"/>
                        </a:solidFill>
                        <a:effectLst/>
                        <a:latin typeface="+mn-lt"/>
                      </a:endParaRPr>
                    </a:p>
                  </a:txBody>
                  <a:tcPr marL="9438" marR="9438" marT="943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r>
            </a:tbl>
          </a:graphicData>
        </a:graphic>
      </p:graphicFrame>
      <p:sp>
        <p:nvSpPr>
          <p:cNvPr id="6" name="Textfeld 5"/>
          <p:cNvSpPr txBox="1"/>
          <p:nvPr/>
        </p:nvSpPr>
        <p:spPr>
          <a:xfrm>
            <a:off x="179512" y="5805264"/>
            <a:ext cx="6999352" cy="584775"/>
          </a:xfrm>
          <a:prstGeom prst="rect">
            <a:avLst/>
          </a:prstGeom>
          <a:noFill/>
        </p:spPr>
        <p:txBody>
          <a:bodyPr wrap="none" rtlCol="0">
            <a:spAutoFit/>
          </a:bodyPr>
          <a:lstStyle/>
          <a:p>
            <a:r>
              <a:rPr lang="de-DE" sz="1600" dirty="0" smtClean="0">
                <a:latin typeface="+mn-lt"/>
              </a:rPr>
              <a:t>Lesebeispiel: 24,2 Prozent der Befragten haben in der letzten Woche Nachrichten weder im </a:t>
            </a:r>
          </a:p>
          <a:p>
            <a:r>
              <a:rPr lang="de-DE" sz="1600" dirty="0" smtClean="0">
                <a:latin typeface="+mn-lt"/>
              </a:rPr>
              <a:t>öffentlich-rechtlichen Fernsehen noch in einer Regionalzeitung genutzt.</a:t>
            </a:r>
            <a:endParaRPr lang="de-DE" sz="1600" dirty="0">
              <a:latin typeface="+mn-lt"/>
            </a:endParaRPr>
          </a:p>
        </p:txBody>
      </p:sp>
      <p:sp>
        <p:nvSpPr>
          <p:cNvPr id="7" name="Inhaltsplatzhalter 2"/>
          <p:cNvSpPr txBox="1">
            <a:spLocks/>
          </p:cNvSpPr>
          <p:nvPr/>
        </p:nvSpPr>
        <p:spPr bwMode="auto">
          <a:xfrm>
            <a:off x="7416316" y="5714871"/>
            <a:ext cx="1404156" cy="593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lgn="l" defTabSz="628650" rtl="0" fontAlgn="base">
              <a:spcBef>
                <a:spcPct val="20000"/>
              </a:spcBef>
              <a:spcAft>
                <a:spcPct val="20000"/>
              </a:spcAft>
              <a:defRPr sz="2000" b="1">
                <a:solidFill>
                  <a:schemeClr val="tx1"/>
                </a:solidFill>
                <a:latin typeface="+mn-lt"/>
                <a:ea typeface="+mn-ea"/>
                <a:cs typeface="+mn-cs"/>
              </a:defRPr>
            </a:lvl1pPr>
            <a:lvl2pPr marL="471488" indent="-280988" algn="l" defTabSz="628650" rtl="0" fontAlgn="base">
              <a:spcBef>
                <a:spcPct val="20000"/>
              </a:spcBef>
              <a:spcAft>
                <a:spcPct val="0"/>
              </a:spcAft>
              <a:buChar char="–"/>
              <a:defRPr>
                <a:solidFill>
                  <a:schemeClr val="tx1"/>
                </a:solidFill>
                <a:latin typeface="+mn-lt"/>
              </a:defRPr>
            </a:lvl2pPr>
            <a:lvl3pPr marL="854075" indent="-285750" algn="l" defTabSz="628650" rtl="0" fontAlgn="base">
              <a:spcBef>
                <a:spcPct val="20000"/>
              </a:spcBef>
              <a:spcAft>
                <a:spcPct val="0"/>
              </a:spcAft>
              <a:buChar char="–"/>
              <a:defRPr sz="1600">
                <a:solidFill>
                  <a:schemeClr val="tx1"/>
                </a:solidFill>
                <a:latin typeface="+mn-lt"/>
              </a:defRPr>
            </a:lvl3pPr>
            <a:lvl4pPr marL="1330325" indent="-285750" algn="l" defTabSz="628650" rtl="0" fontAlgn="base">
              <a:spcBef>
                <a:spcPct val="20000"/>
              </a:spcBef>
              <a:spcAft>
                <a:spcPct val="0"/>
              </a:spcAft>
              <a:buChar char="–"/>
              <a:defRPr sz="1400">
                <a:solidFill>
                  <a:schemeClr val="tx1"/>
                </a:solidFill>
                <a:latin typeface="+mn-lt"/>
              </a:defRPr>
            </a:lvl4pPr>
            <a:lvl5pPr marL="1711325" indent="-190500" algn="l" defTabSz="628650" rtl="0" fontAlgn="base">
              <a:spcBef>
                <a:spcPct val="20000"/>
              </a:spcBef>
              <a:spcAft>
                <a:spcPct val="0"/>
              </a:spcAft>
              <a:buChar char="–"/>
              <a:defRPr sz="1200">
                <a:solidFill>
                  <a:schemeClr val="tx1"/>
                </a:solidFill>
                <a:latin typeface="+mn-lt"/>
              </a:defRPr>
            </a:lvl5pPr>
            <a:lvl6pPr marL="2168525" indent="-190500" algn="l" defTabSz="628650" rtl="0" fontAlgn="base">
              <a:spcBef>
                <a:spcPct val="20000"/>
              </a:spcBef>
              <a:spcAft>
                <a:spcPct val="0"/>
              </a:spcAft>
              <a:buChar char="–"/>
              <a:defRPr sz="1200">
                <a:solidFill>
                  <a:schemeClr val="tx1"/>
                </a:solidFill>
                <a:latin typeface="+mn-lt"/>
              </a:defRPr>
            </a:lvl6pPr>
            <a:lvl7pPr marL="2625725" indent="-190500" algn="l" defTabSz="628650" rtl="0" fontAlgn="base">
              <a:spcBef>
                <a:spcPct val="20000"/>
              </a:spcBef>
              <a:spcAft>
                <a:spcPct val="0"/>
              </a:spcAft>
              <a:buChar char="–"/>
              <a:defRPr sz="1200">
                <a:solidFill>
                  <a:schemeClr val="tx1"/>
                </a:solidFill>
                <a:latin typeface="+mn-lt"/>
              </a:defRPr>
            </a:lvl7pPr>
            <a:lvl8pPr marL="3082925" indent="-190500" algn="l" defTabSz="628650" rtl="0" fontAlgn="base">
              <a:spcBef>
                <a:spcPct val="20000"/>
              </a:spcBef>
              <a:spcAft>
                <a:spcPct val="0"/>
              </a:spcAft>
              <a:buChar char="–"/>
              <a:defRPr sz="1200">
                <a:solidFill>
                  <a:schemeClr val="tx1"/>
                </a:solidFill>
                <a:latin typeface="+mn-lt"/>
              </a:defRPr>
            </a:lvl8pPr>
            <a:lvl9pPr marL="3540125" indent="-190500" algn="l" defTabSz="628650" rtl="0" fontAlgn="base">
              <a:spcBef>
                <a:spcPct val="20000"/>
              </a:spcBef>
              <a:spcAft>
                <a:spcPct val="0"/>
              </a:spcAft>
              <a:buChar char="–"/>
              <a:defRPr sz="1200">
                <a:solidFill>
                  <a:schemeClr val="tx1"/>
                </a:solidFill>
                <a:latin typeface="+mn-lt"/>
              </a:defRPr>
            </a:lvl9pPr>
          </a:lstStyle>
          <a:p>
            <a:pPr algn="r"/>
            <a:r>
              <a:rPr lang="de-DE" sz="800" b="0" dirty="0" smtClean="0"/>
              <a:t>Signifikante Zusammenhänge:</a:t>
            </a:r>
            <a:br>
              <a:rPr lang="de-DE" sz="800" b="0" dirty="0" smtClean="0"/>
            </a:br>
            <a:r>
              <a:rPr lang="de-DE" sz="800" b="0" dirty="0" smtClean="0"/>
              <a:t>* gering (&lt;0,2)</a:t>
            </a:r>
          </a:p>
          <a:p>
            <a:pPr algn="r"/>
            <a:r>
              <a:rPr lang="de-DE" sz="800" b="0" dirty="0" smtClean="0"/>
              <a:t>** mittel (≥0,2</a:t>
            </a:r>
            <a:r>
              <a:rPr lang="de-DE" sz="800" b="0" dirty="0"/>
              <a:t>)</a:t>
            </a:r>
            <a:endParaRPr lang="de-DE" sz="800" b="0" dirty="0" smtClean="0"/>
          </a:p>
        </p:txBody>
      </p:sp>
      <p:graphicFrame>
        <p:nvGraphicFramePr>
          <p:cNvPr id="11" name="Tabelle 10"/>
          <p:cNvGraphicFramePr>
            <a:graphicFrameLocks noGrp="1"/>
          </p:cNvGraphicFramePr>
          <p:nvPr>
            <p:extLst>
              <p:ext uri="{D42A27DB-BD31-4B8C-83A1-F6EECF244321}">
                <p14:modId xmlns:p14="http://schemas.microsoft.com/office/powerpoint/2010/main" val="4007791052"/>
              </p:ext>
            </p:extLst>
          </p:nvPr>
        </p:nvGraphicFramePr>
        <p:xfrm>
          <a:off x="251520" y="1916832"/>
          <a:ext cx="7560840" cy="3729441"/>
        </p:xfrm>
        <a:graphic>
          <a:graphicData uri="http://schemas.openxmlformats.org/drawingml/2006/table">
            <a:tbl>
              <a:tblPr/>
              <a:tblGrid>
                <a:gridCol w="1944216"/>
                <a:gridCol w="792088"/>
                <a:gridCol w="792088"/>
                <a:gridCol w="864096"/>
                <a:gridCol w="720080"/>
                <a:gridCol w="864096"/>
                <a:gridCol w="792088"/>
                <a:gridCol w="792088"/>
              </a:tblGrid>
              <a:tr h="432196">
                <a:tc>
                  <a:txBody>
                    <a:bodyPr/>
                    <a:lstStyle/>
                    <a:p>
                      <a:pPr algn="l" fontAlgn="b"/>
                      <a:r>
                        <a:rPr lang="de-DE" sz="1800" b="0" i="0" u="none" strike="noStrike" dirty="0" smtClean="0">
                          <a:solidFill>
                            <a:srgbClr val="000000"/>
                          </a:solidFill>
                          <a:effectLst/>
                          <a:latin typeface="+mn-lt"/>
                        </a:rPr>
                        <a:t>Kategorien der abgefragten Quellen</a:t>
                      </a:r>
                      <a:endParaRPr lang="de-DE" sz="1800" b="0" i="0" u="none" strike="noStrike" dirty="0">
                        <a:solidFill>
                          <a:srgbClr val="000000"/>
                        </a:solidFill>
                        <a:effectLst/>
                        <a:latin typeface="+mn-lt"/>
                      </a:endParaRP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noFill/>
                      <a:prstDash val="solid"/>
                      <a:round/>
                      <a:headEnd type="none" w="med" len="med"/>
                      <a:tailEnd type="none" w="med" len="med"/>
                    </a:lnTlToBr>
                    <a:solidFill>
                      <a:srgbClr val="FF9933"/>
                    </a:solidFill>
                  </a:tcPr>
                </a:tc>
                <a:tc>
                  <a:txBody>
                    <a:bodyPr/>
                    <a:lstStyle/>
                    <a:p>
                      <a:pPr algn="ctr" fontAlgn="b"/>
                      <a:r>
                        <a:rPr lang="de-DE" sz="1800" b="1" i="0" u="none" strike="noStrike" dirty="0">
                          <a:solidFill>
                            <a:srgbClr val="000000"/>
                          </a:solidFill>
                          <a:effectLst/>
                          <a:latin typeface="+mn-lt"/>
                        </a:rPr>
                        <a:t>TV </a:t>
                      </a:r>
                      <a:r>
                        <a:rPr lang="de-DE" sz="1800" b="1" i="0" u="none" strike="noStrike" dirty="0" smtClean="0">
                          <a:solidFill>
                            <a:srgbClr val="000000"/>
                          </a:solidFill>
                          <a:effectLst/>
                          <a:latin typeface="+mn-lt"/>
                        </a:rPr>
                        <a:t/>
                      </a:r>
                      <a:br>
                        <a:rPr lang="de-DE" sz="1800" b="1" i="0" u="none" strike="noStrike" dirty="0" smtClean="0">
                          <a:solidFill>
                            <a:srgbClr val="000000"/>
                          </a:solidFill>
                          <a:effectLst/>
                          <a:latin typeface="+mn-lt"/>
                        </a:rPr>
                      </a:br>
                      <a:r>
                        <a:rPr lang="de-DE" sz="1800" b="1" i="0" u="none" strike="noStrike" dirty="0" smtClean="0">
                          <a:solidFill>
                            <a:srgbClr val="000000"/>
                          </a:solidFill>
                          <a:effectLst/>
                          <a:latin typeface="+mn-lt"/>
                        </a:rPr>
                        <a:t>(</a:t>
                      </a:r>
                      <a:r>
                        <a:rPr lang="de-DE" sz="1800" b="1" i="0" u="none" strike="noStrike" dirty="0" err="1">
                          <a:solidFill>
                            <a:srgbClr val="000000"/>
                          </a:solidFill>
                          <a:effectLst/>
                          <a:latin typeface="+mn-lt"/>
                        </a:rPr>
                        <a:t>ör</a:t>
                      </a:r>
                      <a:r>
                        <a:rPr lang="de-DE" sz="1800" b="1" i="0" u="none" strike="noStrike" dirty="0">
                          <a:solidFill>
                            <a:srgbClr val="000000"/>
                          </a:solidFill>
                          <a:effectLst/>
                          <a:latin typeface="+mn-lt"/>
                        </a:rPr>
                        <a:t>)</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ctr" fontAlgn="b"/>
                      <a:r>
                        <a:rPr lang="de-DE" sz="1800" b="1" i="0" u="none" strike="noStrike" dirty="0" smtClean="0">
                          <a:solidFill>
                            <a:srgbClr val="000000"/>
                          </a:solidFill>
                          <a:effectLst/>
                          <a:latin typeface="+mn-lt"/>
                        </a:rPr>
                        <a:t>Reg. </a:t>
                      </a:r>
                      <a:r>
                        <a:rPr lang="de-DE" sz="1800" b="1" i="0" u="none" strike="noStrike" dirty="0">
                          <a:solidFill>
                            <a:srgbClr val="000000"/>
                          </a:solidFill>
                          <a:effectLst/>
                          <a:latin typeface="+mn-lt"/>
                        </a:rPr>
                        <a:t/>
                      </a:r>
                      <a:br>
                        <a:rPr lang="de-DE" sz="1800" b="1" i="0" u="none" strike="noStrike" dirty="0">
                          <a:solidFill>
                            <a:srgbClr val="000000"/>
                          </a:solidFill>
                          <a:effectLst/>
                          <a:latin typeface="+mn-lt"/>
                        </a:rPr>
                      </a:br>
                      <a:r>
                        <a:rPr lang="de-DE" sz="1800" b="1" i="0" u="none" strike="noStrike" dirty="0">
                          <a:solidFill>
                            <a:srgbClr val="000000"/>
                          </a:solidFill>
                          <a:effectLst/>
                          <a:latin typeface="+mn-lt"/>
                        </a:rPr>
                        <a:t>Zeitung</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ctr" fontAlgn="b"/>
                      <a:r>
                        <a:rPr lang="de-DE" sz="1800" b="1" i="0" u="none" strike="noStrike" dirty="0">
                          <a:solidFill>
                            <a:srgbClr val="000000"/>
                          </a:solidFill>
                          <a:effectLst/>
                          <a:latin typeface="+mn-lt"/>
                        </a:rPr>
                        <a:t>TV (privat)</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ctr" fontAlgn="b"/>
                      <a:r>
                        <a:rPr lang="de-DE" sz="1800" b="1" i="0" u="none" strike="noStrike" dirty="0">
                          <a:solidFill>
                            <a:srgbClr val="000000"/>
                          </a:solidFill>
                          <a:effectLst/>
                          <a:latin typeface="+mn-lt"/>
                        </a:rPr>
                        <a:t>Radio (</a:t>
                      </a:r>
                      <a:r>
                        <a:rPr lang="de-DE" sz="1800" b="1" i="0" u="none" strike="noStrike" dirty="0" err="1">
                          <a:solidFill>
                            <a:srgbClr val="000000"/>
                          </a:solidFill>
                          <a:effectLst/>
                          <a:latin typeface="+mn-lt"/>
                        </a:rPr>
                        <a:t>ör</a:t>
                      </a:r>
                      <a:r>
                        <a:rPr lang="de-DE" sz="1800" b="1" i="0" u="none" strike="noStrike" dirty="0">
                          <a:solidFill>
                            <a:srgbClr val="000000"/>
                          </a:solidFill>
                          <a:effectLst/>
                          <a:latin typeface="+mn-lt"/>
                        </a:rPr>
                        <a:t>) </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ctr" fontAlgn="b"/>
                      <a:r>
                        <a:rPr lang="de-DE" sz="1800" b="1" i="0" u="none" strike="noStrike" dirty="0" err="1">
                          <a:solidFill>
                            <a:srgbClr val="000000"/>
                          </a:solidFill>
                          <a:effectLst/>
                          <a:latin typeface="+mn-lt"/>
                        </a:rPr>
                        <a:t>Ü</a:t>
                      </a:r>
                      <a:r>
                        <a:rPr lang="de-DE" sz="1800" b="1" i="0" u="none" strike="noStrike" dirty="0" err="1" smtClean="0">
                          <a:solidFill>
                            <a:srgbClr val="000000"/>
                          </a:solidFill>
                          <a:effectLst/>
                          <a:latin typeface="+mn-lt"/>
                        </a:rPr>
                        <a:t>berr</a:t>
                      </a:r>
                      <a:r>
                        <a:rPr lang="de-DE" sz="1800" b="1" i="0" u="none" strike="noStrike" dirty="0">
                          <a:solidFill>
                            <a:srgbClr val="000000"/>
                          </a:solidFill>
                          <a:effectLst/>
                          <a:latin typeface="+mn-lt"/>
                        </a:rPr>
                        <a:t>. </a:t>
                      </a:r>
                      <a:br>
                        <a:rPr lang="de-DE" sz="1800" b="1" i="0" u="none" strike="noStrike" dirty="0">
                          <a:solidFill>
                            <a:srgbClr val="000000"/>
                          </a:solidFill>
                          <a:effectLst/>
                          <a:latin typeface="+mn-lt"/>
                        </a:rPr>
                      </a:br>
                      <a:r>
                        <a:rPr lang="de-DE" sz="1800" b="1" i="0" u="none" strike="noStrike" dirty="0">
                          <a:solidFill>
                            <a:srgbClr val="000000"/>
                          </a:solidFill>
                          <a:effectLst/>
                          <a:latin typeface="+mn-lt"/>
                        </a:rPr>
                        <a:t>Zeitung</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ctr" fontAlgn="b"/>
                      <a:r>
                        <a:rPr lang="de-DE" sz="1800" b="1" i="0" u="none" strike="noStrike" dirty="0">
                          <a:solidFill>
                            <a:srgbClr val="000000"/>
                          </a:solidFill>
                          <a:effectLst/>
                          <a:latin typeface="+mn-lt"/>
                        </a:rPr>
                        <a:t>Radio </a:t>
                      </a:r>
                      <a:br>
                        <a:rPr lang="de-DE" sz="1800" b="1" i="0" u="none" strike="noStrike" dirty="0">
                          <a:solidFill>
                            <a:srgbClr val="000000"/>
                          </a:solidFill>
                          <a:effectLst/>
                          <a:latin typeface="+mn-lt"/>
                        </a:rPr>
                      </a:br>
                      <a:r>
                        <a:rPr lang="de-DE" sz="1800" b="1" i="0" u="none" strike="noStrike" dirty="0">
                          <a:solidFill>
                            <a:srgbClr val="000000"/>
                          </a:solidFill>
                          <a:effectLst/>
                          <a:latin typeface="+mn-lt"/>
                        </a:rPr>
                        <a:t>(privat) </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ctr" fontAlgn="b"/>
                      <a:r>
                        <a:rPr lang="de-DE" sz="1800" b="1" i="0" u="none" strike="noStrike" dirty="0" smtClean="0">
                          <a:solidFill>
                            <a:srgbClr val="000000"/>
                          </a:solidFill>
                          <a:effectLst/>
                          <a:latin typeface="+mn-lt"/>
                        </a:rPr>
                        <a:t>Zeit-schrift</a:t>
                      </a:r>
                      <a:endParaRPr lang="de-DE" sz="1800" b="1" i="0" u="none" strike="noStrike" dirty="0">
                        <a:solidFill>
                          <a:srgbClr val="00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r>
              <a:tr h="393958">
                <a:tc>
                  <a:txBody>
                    <a:bodyPr/>
                    <a:lstStyle/>
                    <a:p>
                      <a:pPr algn="l" fontAlgn="b"/>
                      <a:r>
                        <a:rPr lang="de-DE" sz="1800" b="1" i="0" u="none" strike="noStrike" dirty="0">
                          <a:solidFill>
                            <a:srgbClr val="000000"/>
                          </a:solidFill>
                          <a:effectLst/>
                          <a:latin typeface="+mn-lt"/>
                        </a:rPr>
                        <a:t>TV (</a:t>
                      </a:r>
                      <a:r>
                        <a:rPr lang="de-DE" sz="1800" b="1" i="0" u="none" strike="noStrike" dirty="0" err="1">
                          <a:solidFill>
                            <a:srgbClr val="000000"/>
                          </a:solidFill>
                          <a:effectLst/>
                          <a:latin typeface="+mn-lt"/>
                        </a:rPr>
                        <a:t>ör</a:t>
                      </a:r>
                      <a:r>
                        <a:rPr lang="de-DE" sz="1800" b="1" i="0" u="none" strike="noStrike" dirty="0">
                          <a:solidFill>
                            <a:srgbClr val="000000"/>
                          </a:solidFill>
                          <a:effectLst/>
                          <a:latin typeface="+mn-lt"/>
                        </a:rPr>
                        <a:t>)</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rgbClr val="FF9933"/>
                    </a:solidFill>
                  </a:tcPr>
                </a:tc>
                <a:tc>
                  <a:txBody>
                    <a:bodyPr/>
                    <a:lstStyle/>
                    <a:p>
                      <a:pPr algn="ctr" fontAlgn="b"/>
                      <a:r>
                        <a:rPr lang="de-DE" sz="1800" b="0" i="0" u="none" strike="noStrike" dirty="0">
                          <a:solidFill>
                            <a:srgbClr val="000000"/>
                          </a:solidFill>
                          <a:effectLst/>
                          <a:latin typeface="+mn-lt"/>
                        </a:rPr>
                        <a:t>-</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r>
              <a:tr h="393958">
                <a:tc>
                  <a:txBody>
                    <a:bodyPr/>
                    <a:lstStyle/>
                    <a:p>
                      <a:pPr algn="l" fontAlgn="b"/>
                      <a:r>
                        <a:rPr lang="de-DE" sz="1800" b="1" i="0" u="none" strike="noStrike" dirty="0" smtClean="0">
                          <a:solidFill>
                            <a:srgbClr val="000000"/>
                          </a:solidFill>
                          <a:effectLst/>
                          <a:latin typeface="+mn-lt"/>
                        </a:rPr>
                        <a:t>Regionalzeitung</a:t>
                      </a:r>
                      <a:endParaRPr lang="de-DE" sz="1800" b="1" i="0" u="none" strike="noStrike" dirty="0">
                        <a:solidFill>
                          <a:srgbClr val="000000"/>
                        </a:solidFill>
                        <a:effectLst/>
                        <a:latin typeface="+mn-lt"/>
                      </a:endParaRP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9933"/>
                    </a:solidFill>
                  </a:tcPr>
                </a:tc>
                <a:tc>
                  <a:txBody>
                    <a:bodyPr/>
                    <a:lstStyle/>
                    <a:p>
                      <a:pPr algn="ctr" fontAlgn="b"/>
                      <a:r>
                        <a:rPr lang="de-DE" sz="1800" b="0" i="0" u="none" strike="noStrike" dirty="0" smtClean="0">
                          <a:solidFill>
                            <a:srgbClr val="000000"/>
                          </a:solidFill>
                          <a:effectLst/>
                          <a:latin typeface="+mn-lt"/>
                        </a:rPr>
                        <a:t>31,8*</a:t>
                      </a:r>
                      <a:endParaRPr lang="de-DE" sz="1800" b="0" i="0" u="none" strike="noStrike" dirty="0">
                        <a:solidFill>
                          <a:srgbClr val="000000"/>
                        </a:solidFill>
                        <a:effectLst/>
                        <a:latin typeface="+mn-lt"/>
                      </a:endParaRP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dirty="0">
                          <a:solidFill>
                            <a:srgbClr val="000000"/>
                          </a:solidFill>
                          <a:effectLst/>
                          <a:latin typeface="+mn-lt"/>
                        </a:rPr>
                        <a:t>-</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r>
              <a:tr h="393958">
                <a:tc>
                  <a:txBody>
                    <a:bodyPr/>
                    <a:lstStyle/>
                    <a:p>
                      <a:pPr algn="l" fontAlgn="b"/>
                      <a:r>
                        <a:rPr lang="de-DE" sz="1800" b="1" i="0" u="none" strike="noStrike" dirty="0">
                          <a:solidFill>
                            <a:srgbClr val="000000"/>
                          </a:solidFill>
                          <a:effectLst/>
                          <a:latin typeface="+mn-lt"/>
                        </a:rPr>
                        <a:t>TV (privat)</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9933"/>
                    </a:solidFill>
                  </a:tcPr>
                </a:tc>
                <a:tc>
                  <a:txBody>
                    <a:bodyPr/>
                    <a:lstStyle/>
                    <a:p>
                      <a:pPr algn="ctr" fontAlgn="b"/>
                      <a:r>
                        <a:rPr lang="de-DE" sz="1800" b="0" i="0" u="none" strike="noStrike" dirty="0">
                          <a:solidFill>
                            <a:srgbClr val="000000"/>
                          </a:solidFill>
                          <a:effectLst/>
                          <a:latin typeface="+mn-lt"/>
                        </a:rPr>
                        <a:t>26,3</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dirty="0" smtClean="0">
                          <a:solidFill>
                            <a:srgbClr val="000000"/>
                          </a:solidFill>
                          <a:effectLst/>
                          <a:latin typeface="+mn-lt"/>
                        </a:rPr>
                        <a:t>15,9</a:t>
                      </a:r>
                      <a:endParaRPr lang="de-DE" sz="1800" b="0" i="0" u="none" strike="noStrike" dirty="0">
                        <a:solidFill>
                          <a:srgbClr val="00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dirty="0">
                          <a:solidFill>
                            <a:srgbClr val="000000"/>
                          </a:solidFill>
                          <a:effectLst/>
                          <a:latin typeface="+mn-lt"/>
                        </a:rPr>
                        <a:t>-</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r>
              <a:tr h="393958">
                <a:tc>
                  <a:txBody>
                    <a:bodyPr/>
                    <a:lstStyle/>
                    <a:p>
                      <a:pPr algn="l" fontAlgn="b"/>
                      <a:r>
                        <a:rPr lang="de-DE" sz="1800" b="1" i="0" u="none" strike="noStrike" dirty="0">
                          <a:solidFill>
                            <a:srgbClr val="000000"/>
                          </a:solidFill>
                          <a:effectLst/>
                          <a:latin typeface="+mn-lt"/>
                        </a:rPr>
                        <a:t>Radio (</a:t>
                      </a:r>
                      <a:r>
                        <a:rPr lang="de-DE" sz="1800" b="1" i="0" u="none" strike="noStrike" dirty="0" err="1">
                          <a:solidFill>
                            <a:srgbClr val="000000"/>
                          </a:solidFill>
                          <a:effectLst/>
                          <a:latin typeface="+mn-lt"/>
                        </a:rPr>
                        <a:t>ör</a:t>
                      </a:r>
                      <a:r>
                        <a:rPr lang="de-DE" sz="1800" b="1" i="0" u="none" strike="noStrike" dirty="0">
                          <a:solidFill>
                            <a:srgbClr val="000000"/>
                          </a:solidFill>
                          <a:effectLst/>
                          <a:latin typeface="+mn-lt"/>
                        </a:rPr>
                        <a:t>) </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9933"/>
                    </a:solidFill>
                  </a:tcPr>
                </a:tc>
                <a:tc>
                  <a:txBody>
                    <a:bodyPr/>
                    <a:lstStyle/>
                    <a:p>
                      <a:pPr algn="ctr" fontAlgn="b"/>
                      <a:r>
                        <a:rPr lang="de-DE" sz="1800" b="0" i="0" u="none" strike="noStrike" dirty="0" smtClean="0">
                          <a:solidFill>
                            <a:srgbClr val="000000"/>
                          </a:solidFill>
                          <a:effectLst/>
                          <a:latin typeface="+mn-lt"/>
                        </a:rPr>
                        <a:t>24,1**</a:t>
                      </a:r>
                      <a:endParaRPr lang="de-DE" sz="1800" b="0" i="0" u="none" strike="noStrike" dirty="0">
                        <a:solidFill>
                          <a:srgbClr val="000000"/>
                        </a:solidFill>
                        <a:effectLst/>
                        <a:latin typeface="+mn-lt"/>
                      </a:endParaRP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dirty="0" smtClean="0">
                          <a:solidFill>
                            <a:srgbClr val="000000"/>
                          </a:solidFill>
                          <a:effectLst/>
                          <a:latin typeface="+mn-lt"/>
                        </a:rPr>
                        <a:t>17,3**</a:t>
                      </a:r>
                      <a:endParaRPr lang="de-DE" sz="1800" b="0" i="0" u="none" strike="noStrike" dirty="0">
                        <a:solidFill>
                          <a:srgbClr val="00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dirty="0" smtClean="0">
                          <a:solidFill>
                            <a:srgbClr val="000000"/>
                          </a:solidFill>
                          <a:effectLst/>
                          <a:latin typeface="+mn-lt"/>
                        </a:rPr>
                        <a:t>9,7</a:t>
                      </a:r>
                      <a:r>
                        <a:rPr lang="de-DE" sz="1800" b="0" i="0" u="none" strike="noStrike" dirty="0" smtClean="0">
                          <a:solidFill>
                            <a:srgbClr val="FF0000"/>
                          </a:solidFill>
                          <a:effectLst/>
                          <a:latin typeface="+mn-lt"/>
                        </a:rPr>
                        <a:t>*</a:t>
                      </a:r>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dirty="0">
                          <a:solidFill>
                            <a:srgbClr val="000000"/>
                          </a:solidFill>
                          <a:effectLst/>
                          <a:latin typeface="+mn-lt"/>
                        </a:rPr>
                        <a:t>-</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r>
              <a:tr h="393958">
                <a:tc>
                  <a:txBody>
                    <a:bodyPr/>
                    <a:lstStyle/>
                    <a:p>
                      <a:pPr algn="l" fontAlgn="b"/>
                      <a:r>
                        <a:rPr lang="de-DE" sz="1800" b="1" i="0" u="none" strike="noStrike" dirty="0" err="1" smtClean="0">
                          <a:solidFill>
                            <a:srgbClr val="000000"/>
                          </a:solidFill>
                          <a:effectLst/>
                          <a:latin typeface="+mn-lt"/>
                        </a:rPr>
                        <a:t>Überreg</a:t>
                      </a:r>
                      <a:r>
                        <a:rPr lang="de-DE" sz="1800" b="1" i="0" u="none" strike="noStrike" dirty="0" smtClean="0">
                          <a:solidFill>
                            <a:srgbClr val="000000"/>
                          </a:solidFill>
                          <a:effectLst/>
                          <a:latin typeface="+mn-lt"/>
                        </a:rPr>
                        <a:t>. </a:t>
                      </a:r>
                      <a:r>
                        <a:rPr lang="de-DE" sz="1800" b="1" i="0" u="none" strike="noStrike" dirty="0">
                          <a:solidFill>
                            <a:srgbClr val="000000"/>
                          </a:solidFill>
                          <a:effectLst/>
                          <a:latin typeface="+mn-lt"/>
                        </a:rPr>
                        <a:t>Zeitung</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9933"/>
                    </a:solidFill>
                  </a:tcPr>
                </a:tc>
                <a:tc>
                  <a:txBody>
                    <a:bodyPr/>
                    <a:lstStyle/>
                    <a:p>
                      <a:pPr algn="ctr" fontAlgn="b"/>
                      <a:r>
                        <a:rPr lang="de-DE" sz="1800" b="0" i="0" u="none" strike="noStrike" dirty="0" smtClean="0">
                          <a:solidFill>
                            <a:srgbClr val="000000"/>
                          </a:solidFill>
                          <a:effectLst/>
                          <a:latin typeface="+mn-lt"/>
                        </a:rPr>
                        <a:t>19,4</a:t>
                      </a:r>
                      <a:endParaRPr lang="de-DE" sz="1800" b="0" i="0" u="none" strike="noStrike" dirty="0">
                        <a:solidFill>
                          <a:srgbClr val="000000"/>
                        </a:solidFill>
                        <a:effectLst/>
                        <a:latin typeface="+mn-lt"/>
                      </a:endParaRP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a:solidFill>
                            <a:srgbClr val="000000"/>
                          </a:solidFill>
                          <a:effectLst/>
                          <a:latin typeface="+mn-lt"/>
                        </a:rPr>
                        <a:t>12,4</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a:solidFill>
                            <a:srgbClr val="000000"/>
                          </a:solidFill>
                          <a:effectLst/>
                          <a:latin typeface="+mn-lt"/>
                        </a:rPr>
                        <a:t>7,3</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a:solidFill>
                            <a:srgbClr val="000000"/>
                          </a:solidFill>
                          <a:effectLst/>
                          <a:latin typeface="+mn-lt"/>
                        </a:rPr>
                        <a:t>8,6</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r>
                        <a:rPr lang="de-DE" sz="1800" b="0" i="0" u="none" strike="noStrike" dirty="0">
                          <a:solidFill>
                            <a:srgbClr val="000000"/>
                          </a:solidFill>
                          <a:effectLst/>
                          <a:latin typeface="+mn-lt"/>
                        </a:rPr>
                        <a:t>-</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2F2F2"/>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r>
              <a:tr h="393958">
                <a:tc>
                  <a:txBody>
                    <a:bodyPr/>
                    <a:lstStyle/>
                    <a:p>
                      <a:pPr algn="l" fontAlgn="b"/>
                      <a:r>
                        <a:rPr lang="de-DE" sz="1800" b="1" i="0" u="none" strike="noStrike" dirty="0">
                          <a:solidFill>
                            <a:srgbClr val="000000"/>
                          </a:solidFill>
                          <a:effectLst/>
                          <a:latin typeface="+mn-lt"/>
                        </a:rPr>
                        <a:t>Radio (privat) </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9933"/>
                    </a:solidFill>
                  </a:tcPr>
                </a:tc>
                <a:tc>
                  <a:txBody>
                    <a:bodyPr/>
                    <a:lstStyle/>
                    <a:p>
                      <a:pPr algn="ctr" fontAlgn="b"/>
                      <a:r>
                        <a:rPr lang="de-DE" sz="1800" b="0" i="0" u="none" strike="noStrike" dirty="0">
                          <a:solidFill>
                            <a:srgbClr val="000000"/>
                          </a:solidFill>
                          <a:effectLst/>
                          <a:latin typeface="+mn-lt"/>
                        </a:rPr>
                        <a:t>18,6</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a:solidFill>
                            <a:srgbClr val="000000"/>
                          </a:solidFill>
                          <a:effectLst/>
                          <a:latin typeface="+mn-lt"/>
                        </a:rPr>
                        <a:t>13,8</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a:solidFill>
                            <a:srgbClr val="000000"/>
                          </a:solidFill>
                          <a:effectLst/>
                          <a:latin typeface="+mn-lt"/>
                        </a:rPr>
                        <a:t>13,4</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a:solidFill>
                            <a:srgbClr val="000000"/>
                          </a:solidFill>
                          <a:effectLst/>
                          <a:latin typeface="+mn-lt"/>
                        </a:rPr>
                        <a:t>9,7</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a:solidFill>
                            <a:srgbClr val="000000"/>
                          </a:solidFill>
                          <a:effectLst/>
                          <a:latin typeface="+mn-lt"/>
                        </a:rPr>
                        <a:t>7,3</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b"/>
                      <a:r>
                        <a:rPr lang="de-DE" sz="1800" b="0" i="0" u="none" strike="noStrike" dirty="0">
                          <a:solidFill>
                            <a:srgbClr val="000000"/>
                          </a:solidFill>
                          <a:effectLst/>
                          <a:latin typeface="+mn-lt"/>
                        </a:rPr>
                        <a:t>-</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lumMod val="85000"/>
                      </a:schemeClr>
                    </a:solidFill>
                  </a:tcPr>
                </a:tc>
                <a:tc>
                  <a:txBody>
                    <a:bodyPr/>
                    <a:lstStyle/>
                    <a:p>
                      <a:pPr algn="ctr" fontAlgn="b"/>
                      <a:endParaRPr lang="de-DE" sz="1800" b="0" i="0" u="none" strike="noStrike" dirty="0">
                        <a:solidFill>
                          <a:srgbClr val="FF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r>
              <a:tr h="393958">
                <a:tc>
                  <a:txBody>
                    <a:bodyPr/>
                    <a:lstStyle/>
                    <a:p>
                      <a:pPr algn="l" fontAlgn="b"/>
                      <a:r>
                        <a:rPr lang="de-DE" sz="1800" b="1" i="0" u="none" strike="noStrike" dirty="0" smtClean="0">
                          <a:solidFill>
                            <a:srgbClr val="000000"/>
                          </a:solidFill>
                          <a:effectLst/>
                          <a:latin typeface="+mn-lt"/>
                        </a:rPr>
                        <a:t>Zeitschrift (</a:t>
                      </a:r>
                      <a:r>
                        <a:rPr lang="de-DE" sz="1800" b="1" i="0" u="none" strike="noStrike" dirty="0" err="1" smtClean="0">
                          <a:solidFill>
                            <a:srgbClr val="000000"/>
                          </a:solidFill>
                          <a:effectLst/>
                          <a:latin typeface="+mn-lt"/>
                        </a:rPr>
                        <a:t>inkl.Zeit</a:t>
                      </a:r>
                      <a:r>
                        <a:rPr lang="de-DE" sz="1800" b="1" i="0" u="none" strike="noStrike" dirty="0" smtClean="0">
                          <a:solidFill>
                            <a:srgbClr val="000000"/>
                          </a:solidFill>
                          <a:effectLst/>
                          <a:latin typeface="+mn-lt"/>
                        </a:rPr>
                        <a:t>)</a:t>
                      </a:r>
                      <a:endParaRPr lang="de-DE" sz="1800" b="1" i="0" u="none" strike="noStrike" dirty="0">
                        <a:solidFill>
                          <a:srgbClr val="000000"/>
                        </a:solidFill>
                        <a:effectLst/>
                        <a:latin typeface="+mn-lt"/>
                      </a:endParaRP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33"/>
                    </a:solidFill>
                  </a:tcPr>
                </a:tc>
                <a:tc>
                  <a:txBody>
                    <a:bodyPr/>
                    <a:lstStyle/>
                    <a:p>
                      <a:pPr algn="ctr" fontAlgn="b"/>
                      <a:r>
                        <a:rPr lang="de-DE" sz="1800" b="0" i="0" u="none" strike="noStrike" dirty="0" smtClean="0">
                          <a:solidFill>
                            <a:srgbClr val="000000"/>
                          </a:solidFill>
                          <a:effectLst/>
                          <a:latin typeface="+mn-lt"/>
                        </a:rPr>
                        <a:t>14,5*</a:t>
                      </a:r>
                      <a:endParaRPr lang="de-DE" sz="1800" b="0" i="0" u="none" strike="noStrike" dirty="0">
                        <a:solidFill>
                          <a:srgbClr val="000000"/>
                        </a:solidFill>
                        <a:effectLst/>
                        <a:latin typeface="+mn-lt"/>
                      </a:endParaRP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de-DE" sz="1800" b="0" i="0" u="none" strike="noStrike">
                          <a:solidFill>
                            <a:srgbClr val="000000"/>
                          </a:solidFill>
                          <a:effectLst/>
                          <a:latin typeface="+mn-lt"/>
                        </a:rPr>
                        <a:t>8,1</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de-DE" sz="1800" b="0" i="0" u="none" strike="noStrike">
                          <a:solidFill>
                            <a:srgbClr val="000000"/>
                          </a:solidFill>
                          <a:effectLst/>
                          <a:latin typeface="+mn-lt"/>
                        </a:rPr>
                        <a:t>6,7</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de-DE" sz="1800" b="0" i="0" u="none" strike="noStrike">
                          <a:solidFill>
                            <a:srgbClr val="000000"/>
                          </a:solidFill>
                          <a:effectLst/>
                          <a:latin typeface="+mn-lt"/>
                        </a:rPr>
                        <a:t>7,2</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de-DE" sz="1800" b="0" i="0" u="none" strike="noStrike" dirty="0" smtClean="0">
                          <a:solidFill>
                            <a:srgbClr val="000000"/>
                          </a:solidFill>
                          <a:effectLst/>
                          <a:latin typeface="+mn-lt"/>
                        </a:rPr>
                        <a:t>8,2*</a:t>
                      </a:r>
                      <a:endParaRPr lang="de-DE" sz="1800" b="0" i="0" u="none" strike="noStrike" dirty="0">
                        <a:solidFill>
                          <a:srgbClr val="000000"/>
                        </a:solidFill>
                        <a:effectLst/>
                        <a:latin typeface="+mn-lt"/>
                      </a:endParaRP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de-DE" sz="1800" b="0" i="0" u="none" strike="noStrike">
                          <a:solidFill>
                            <a:srgbClr val="000000"/>
                          </a:solidFill>
                          <a:effectLst/>
                          <a:latin typeface="+mn-lt"/>
                        </a:rPr>
                        <a:t>4,9</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de-DE" sz="1800" b="0" i="0" u="none" strike="noStrike" dirty="0">
                          <a:solidFill>
                            <a:srgbClr val="000000"/>
                          </a:solidFill>
                          <a:effectLst/>
                          <a:latin typeface="+mn-lt"/>
                        </a:rPr>
                        <a:t>-</a:t>
                      </a: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lumMod val="85000"/>
                      </a:schemeClr>
                    </a:solidFill>
                  </a:tcPr>
                </a:tc>
              </a:tr>
              <a:tr h="413657">
                <a:tc>
                  <a:txBody>
                    <a:bodyPr/>
                    <a:lstStyle/>
                    <a:p>
                      <a:pPr algn="l" fontAlgn="b"/>
                      <a:r>
                        <a:rPr lang="de-DE" sz="1800" b="1" i="0" u="none" strike="noStrike" dirty="0" smtClean="0">
                          <a:solidFill>
                            <a:srgbClr val="000000"/>
                          </a:solidFill>
                          <a:effectLst/>
                          <a:latin typeface="+mn-lt"/>
                        </a:rPr>
                        <a:t>genutzt</a:t>
                      </a:r>
                      <a:endParaRPr lang="de-DE" sz="1800" b="1" i="0" u="none" strike="noStrike" dirty="0">
                        <a:solidFill>
                          <a:srgbClr val="000000"/>
                        </a:solidFill>
                        <a:effectLst/>
                        <a:latin typeface="+mn-lt"/>
                      </a:endParaRPr>
                    </a:p>
                  </a:txBody>
                  <a:tcPr marL="9438" marR="9438" marT="94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de-DE" sz="1800" b="0" i="0" u="none" strike="noStrike" dirty="0">
                          <a:solidFill>
                            <a:srgbClr val="000000"/>
                          </a:solidFill>
                          <a:effectLst/>
                          <a:latin typeface="+mn-lt"/>
                        </a:rPr>
                        <a:t>65,4</a:t>
                      </a:r>
                    </a:p>
                  </a:txBody>
                  <a:tcPr marL="9438" marR="9438" marT="943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de-DE" sz="1800" b="0" i="0" u="none" strike="noStrike" dirty="0">
                          <a:solidFill>
                            <a:srgbClr val="000000"/>
                          </a:solidFill>
                          <a:effectLst/>
                          <a:latin typeface="+mn-lt"/>
                        </a:rPr>
                        <a:t>42,2</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de-DE" sz="1800" b="0" i="0" u="none" strike="noStrike" dirty="0">
                          <a:solidFill>
                            <a:srgbClr val="000000"/>
                          </a:solidFill>
                          <a:effectLst/>
                          <a:latin typeface="+mn-lt"/>
                        </a:rPr>
                        <a:t>42,1</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de-DE" sz="1800" b="0" i="0" u="none" strike="noStrike" dirty="0">
                          <a:solidFill>
                            <a:srgbClr val="000000"/>
                          </a:solidFill>
                          <a:effectLst/>
                          <a:latin typeface="+mn-lt"/>
                        </a:rPr>
                        <a:t>29,4</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de-DE" sz="1800" b="0" i="0" u="none" strike="noStrike" dirty="0">
                          <a:solidFill>
                            <a:srgbClr val="000000"/>
                          </a:solidFill>
                          <a:effectLst/>
                          <a:latin typeface="+mn-lt"/>
                        </a:rPr>
                        <a:t>27,8</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de-DE" sz="1800" b="0" i="0" u="none" strike="noStrike" dirty="0">
                          <a:solidFill>
                            <a:srgbClr val="000000"/>
                          </a:solidFill>
                          <a:effectLst/>
                          <a:latin typeface="+mn-lt"/>
                        </a:rPr>
                        <a:t>27,4</a:t>
                      </a:r>
                    </a:p>
                  </a:txBody>
                  <a:tcPr marL="9438" marR="9438" marT="9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de-DE" sz="1800" b="0" i="0" u="none" strike="noStrike" dirty="0">
                          <a:solidFill>
                            <a:srgbClr val="000000"/>
                          </a:solidFill>
                          <a:effectLst/>
                          <a:latin typeface="+mn-lt"/>
                        </a:rPr>
                        <a:t>18,9</a:t>
                      </a:r>
                    </a:p>
                  </a:txBody>
                  <a:tcPr marL="9438" marR="9438" marT="943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r>
            </a:tbl>
          </a:graphicData>
        </a:graphic>
      </p:graphicFrame>
    </p:spTree>
    <p:extLst>
      <p:ext uri="{BB962C8B-B14F-4D97-AF65-F5344CB8AC3E}">
        <p14:creationId xmlns:p14="http://schemas.microsoft.com/office/powerpoint/2010/main" val="2127369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p:cNvSpPr>
            <a:spLocks noGrp="1"/>
          </p:cNvSpPr>
          <p:nvPr>
            <p:ph type="sldNum" sz="quarter" idx="11"/>
          </p:nvPr>
        </p:nvSpPr>
        <p:spPr/>
        <p:txBody>
          <a:bodyPr/>
          <a:lstStyle/>
          <a:p>
            <a:r>
              <a:rPr lang="de-DE"/>
              <a:t>Seite </a:t>
            </a:r>
            <a:fld id="{F6704276-9408-4869-90BA-0BB76A79B27C}" type="slidenum">
              <a:rPr lang="de-DE"/>
              <a:pPr/>
              <a:t>2</a:t>
            </a:fld>
            <a:endParaRPr lang="de-DE"/>
          </a:p>
        </p:txBody>
      </p:sp>
      <p:sp>
        <p:nvSpPr>
          <p:cNvPr id="7170" name="Rectangle 2"/>
          <p:cNvSpPr>
            <a:spLocks noGrp="1" noChangeArrowheads="1"/>
          </p:cNvSpPr>
          <p:nvPr>
            <p:ph type="title"/>
          </p:nvPr>
        </p:nvSpPr>
        <p:spPr/>
        <p:txBody>
          <a:bodyPr/>
          <a:lstStyle/>
          <a:p>
            <a:r>
              <a:rPr lang="de-DE" dirty="0"/>
              <a:t>Inhalt</a:t>
            </a:r>
          </a:p>
        </p:txBody>
      </p:sp>
      <p:sp>
        <p:nvSpPr>
          <p:cNvPr id="7171" name="Rectangle 3"/>
          <p:cNvSpPr>
            <a:spLocks noGrp="1" noChangeArrowheads="1"/>
          </p:cNvSpPr>
          <p:nvPr>
            <p:ph type="body" idx="1"/>
          </p:nvPr>
        </p:nvSpPr>
        <p:spPr>
          <a:xfrm>
            <a:off x="228600" y="1842864"/>
            <a:ext cx="8375848" cy="3962400"/>
          </a:xfrm>
        </p:spPr>
        <p:txBody>
          <a:bodyPr wrap="none"/>
          <a:lstStyle/>
          <a:p>
            <a:pPr marL="642938" indent="-457200">
              <a:buAutoNum type="arabicPeriod"/>
            </a:pPr>
            <a:r>
              <a:rPr lang="de-DE" sz="2400" b="0" dirty="0" smtClean="0"/>
              <a:t>Ausgangsüberlegungen zum Informationsverhalten</a:t>
            </a:r>
          </a:p>
          <a:p>
            <a:pPr marL="642938" indent="-457200">
              <a:spcBef>
                <a:spcPts val="2400"/>
              </a:spcBef>
              <a:spcAft>
                <a:spcPts val="0"/>
              </a:spcAft>
              <a:buAutoNum type="arabicPeriod"/>
            </a:pPr>
            <a:r>
              <a:rPr lang="de-DE" sz="2400" b="0" dirty="0" smtClean="0"/>
              <a:t>Befunde des Reuters Institute Digital News Survey 2013</a:t>
            </a:r>
          </a:p>
          <a:p>
            <a:pPr marL="1114426" lvl="1" indent="-457200">
              <a:buFont typeface="+mj-lt"/>
              <a:buAutoNum type="alphaLcParenR"/>
            </a:pPr>
            <a:r>
              <a:rPr lang="de-DE" sz="2400" b="0" dirty="0" smtClean="0"/>
              <a:t>Basismerkmale der Nachrichtennutzung</a:t>
            </a:r>
          </a:p>
          <a:p>
            <a:pPr marL="1114426" lvl="1" indent="-457200">
              <a:buFont typeface="+mj-lt"/>
              <a:buAutoNum type="alphaLcParenR"/>
            </a:pPr>
            <a:r>
              <a:rPr lang="de-DE" sz="2400" b="0" dirty="0" smtClean="0"/>
              <a:t>Genutzte Nachrichtenformen und konkrete Angebote</a:t>
            </a:r>
          </a:p>
          <a:p>
            <a:pPr marL="1114426" lvl="1" indent="-457200">
              <a:buFont typeface="+mj-lt"/>
              <a:buAutoNum type="alphaLcParenR"/>
            </a:pPr>
            <a:r>
              <a:rPr lang="de-DE" sz="2400" b="0" dirty="0" smtClean="0"/>
              <a:t>„Überlappungen“ zwischen der Nutzung verschiedener Angebote</a:t>
            </a:r>
          </a:p>
          <a:p>
            <a:pPr marL="1114426" lvl="1" indent="-457200">
              <a:buFont typeface="+mj-lt"/>
              <a:buAutoNum type="alphaLcParenR"/>
            </a:pPr>
            <a:r>
              <a:rPr lang="de-DE" sz="2400" b="0" dirty="0" smtClean="0"/>
              <a:t>Zahlungsbereitschaft für online Nachrichten</a:t>
            </a:r>
          </a:p>
          <a:p>
            <a:pPr marL="1114426" lvl="1" indent="-457200">
              <a:spcAft>
                <a:spcPts val="2400"/>
              </a:spcAft>
              <a:buFont typeface="+mj-lt"/>
              <a:buAutoNum type="alphaLcParenR"/>
            </a:pPr>
            <a:r>
              <a:rPr lang="de-DE" sz="2400" dirty="0" smtClean="0"/>
              <a:t>Muster der Online-Nachrichtenutzung</a:t>
            </a:r>
            <a:endParaRPr lang="de-DE" sz="2400" b="0" dirty="0"/>
          </a:p>
          <a:p>
            <a:pPr marL="642938" indent="-457200">
              <a:buAutoNum type="arabicPeriod"/>
            </a:pPr>
            <a:r>
              <a:rPr lang="de-DE" sz="2400" b="0" dirty="0" smtClean="0"/>
              <a:t>Perspektiven des Suchens und Auffindens </a:t>
            </a:r>
            <a:br>
              <a:rPr lang="de-DE" sz="2400" b="0" dirty="0" smtClean="0"/>
            </a:br>
            <a:r>
              <a:rPr lang="de-DE" sz="2400" b="0" dirty="0" smtClean="0"/>
              <a:t>von Informationsangeboten aus Nutzerperspektive</a:t>
            </a:r>
            <a:endParaRPr lang="de-DE" sz="2400" b="0" dirty="0"/>
          </a:p>
        </p:txBody>
      </p:sp>
    </p:spTree>
  </p:cSld>
  <p:clrMapOvr>
    <a:masterClrMapping/>
  </p:clrMapOvr>
  <p:transition>
    <p:strips/>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a:t>
            </a:r>
            <a:r>
              <a:rPr lang="de-DE" dirty="0" smtClean="0"/>
              <a:t>analübergreifende Schnittmengen </a:t>
            </a:r>
            <a:r>
              <a:rPr lang="de-DE" dirty="0"/>
              <a:t>erreichter </a:t>
            </a:r>
            <a:r>
              <a:rPr lang="de-DE" dirty="0" err="1"/>
              <a:t>Öffentlichkeiten</a:t>
            </a:r>
            <a:r>
              <a:rPr lang="de-DE" dirty="0"/>
              <a:t> </a:t>
            </a:r>
            <a:r>
              <a:rPr lang="de-DE" dirty="0" smtClean="0"/>
              <a:t>nach Anbietern</a:t>
            </a:r>
            <a:endParaRPr lang="de-DE" dirty="0"/>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20</a:t>
            </a:fld>
            <a:endParaRPr lang="de-DE"/>
          </a:p>
        </p:txBody>
      </p:sp>
      <p:grpSp>
        <p:nvGrpSpPr>
          <p:cNvPr id="14" name="Gruppieren 13"/>
          <p:cNvGrpSpPr/>
          <p:nvPr/>
        </p:nvGrpSpPr>
        <p:grpSpPr>
          <a:xfrm>
            <a:off x="362546" y="1700808"/>
            <a:ext cx="8385918" cy="4593756"/>
            <a:chOff x="0" y="0"/>
            <a:chExt cx="6467475" cy="5295900"/>
          </a:xfrm>
        </p:grpSpPr>
        <p:graphicFrame>
          <p:nvGraphicFramePr>
            <p:cNvPr id="26" name="Diagramm 25"/>
            <p:cNvGraphicFramePr/>
            <p:nvPr>
              <p:extLst>
                <p:ext uri="{D42A27DB-BD31-4B8C-83A1-F6EECF244321}">
                  <p14:modId xmlns:p14="http://schemas.microsoft.com/office/powerpoint/2010/main" val="2646777151"/>
                </p:ext>
              </p:extLst>
            </p:nvPr>
          </p:nvGraphicFramePr>
          <p:xfrm>
            <a:off x="533401" y="0"/>
            <a:ext cx="5772150" cy="46862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5" name="Rechteck 24"/>
            <p:cNvSpPr/>
            <p:nvPr/>
          </p:nvSpPr>
          <p:spPr>
            <a:xfrm>
              <a:off x="0" y="47625"/>
              <a:ext cx="6467475" cy="5248275"/>
            </a:xfrm>
            <a:prstGeom prst="rect">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de-DE" sz="1600" b="0" i="0" u="none" strike="noStrike" kern="0" cap="none" spc="0" normalizeH="0" baseline="0" noProof="0">
                <a:ln>
                  <a:noFill/>
                </a:ln>
                <a:solidFill>
                  <a:sysClr val="window" lastClr="FFFFFF"/>
                </a:solidFill>
                <a:effectLst/>
                <a:uLnTx/>
                <a:uFillTx/>
                <a:latin typeface="Calibri"/>
                <a:ea typeface="+mn-ea"/>
                <a:cs typeface="+mn-cs"/>
              </a:endParaRPr>
            </a:p>
          </p:txBody>
        </p:sp>
      </p:grpSp>
      <p:sp>
        <p:nvSpPr>
          <p:cNvPr id="15" name="Legende mit Linie 1 14"/>
          <p:cNvSpPr/>
          <p:nvPr/>
        </p:nvSpPr>
        <p:spPr>
          <a:xfrm flipH="1">
            <a:off x="7123402" y="3177565"/>
            <a:ext cx="1495627" cy="943050"/>
          </a:xfrm>
          <a:prstGeom prst="borderCallout1">
            <a:avLst>
              <a:gd name="adj1" fmla="val 17958"/>
              <a:gd name="adj2" fmla="val 99135"/>
              <a:gd name="adj3" fmla="val 15879"/>
              <a:gd name="adj4" fmla="val 185617"/>
            </a:avLst>
          </a:prstGeom>
          <a:solidFill>
            <a:srgbClr val="FF7310"/>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800" b="0" i="0" u="none" strike="noStrike" kern="0" cap="none" spc="0" normalizeH="0" baseline="0" noProof="0" dirty="0">
                <a:ln>
                  <a:noFill/>
                </a:ln>
                <a:solidFill>
                  <a:sysClr val="window" lastClr="FFFFFF"/>
                </a:solidFill>
                <a:effectLst/>
                <a:uLnTx/>
                <a:uFillTx/>
                <a:ea typeface="+mn-ea"/>
                <a:cs typeface="+mn-cs"/>
              </a:rPr>
              <a:t>Rundfunk &amp; Print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800" b="0" i="0" u="none" strike="noStrike" kern="0" cap="none" spc="0" normalizeH="0" baseline="0" noProof="0" dirty="0" smtClean="0">
                <a:ln>
                  <a:noFill/>
                </a:ln>
                <a:solidFill>
                  <a:sysClr val="window" lastClr="FFFFFF"/>
                </a:solidFill>
                <a:effectLst/>
                <a:uLnTx/>
                <a:uFillTx/>
                <a:ea typeface="+mn-ea"/>
                <a:cs typeface="+mn-cs"/>
              </a:rPr>
              <a:t>50,4</a:t>
            </a:r>
            <a:endParaRPr kumimoji="0" lang="de-DE" sz="1800" b="0" i="0" u="none" strike="noStrike" kern="0" cap="none" spc="0" normalizeH="0" baseline="0" noProof="0" dirty="0">
              <a:ln>
                <a:noFill/>
              </a:ln>
              <a:solidFill>
                <a:sysClr val="window" lastClr="FFFFFF"/>
              </a:solidFill>
              <a:effectLst/>
              <a:uLnTx/>
              <a:uFillTx/>
              <a:ea typeface="+mn-ea"/>
              <a:cs typeface="+mn-cs"/>
            </a:endParaRPr>
          </a:p>
        </p:txBody>
      </p:sp>
      <p:sp>
        <p:nvSpPr>
          <p:cNvPr id="16" name="Legende mit Linie 1 15"/>
          <p:cNvSpPr/>
          <p:nvPr/>
        </p:nvSpPr>
        <p:spPr>
          <a:xfrm flipH="1">
            <a:off x="433743" y="3273270"/>
            <a:ext cx="1432646" cy="947818"/>
          </a:xfrm>
          <a:prstGeom prst="borderCallout1">
            <a:avLst>
              <a:gd name="adj1" fmla="val 49898"/>
              <a:gd name="adj2" fmla="val 269"/>
              <a:gd name="adj3" fmla="val 47734"/>
              <a:gd name="adj4" fmla="val -159830"/>
            </a:avLst>
          </a:prstGeom>
          <a:solidFill>
            <a:srgbClr val="FF7310"/>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800" b="0" i="0" u="none" strike="noStrike" kern="0" cap="none" spc="0" normalizeH="0" baseline="0" noProof="0" dirty="0">
                <a:ln>
                  <a:noFill/>
                </a:ln>
                <a:solidFill>
                  <a:sysClr val="window" lastClr="FFFFFF"/>
                </a:solidFill>
                <a:effectLst/>
                <a:uLnTx/>
                <a:uFillTx/>
                <a:ea typeface="+mn-ea"/>
                <a:cs typeface="+mn-cs"/>
              </a:rPr>
              <a:t>Rundfunk  &amp; </a:t>
            </a:r>
            <a:r>
              <a:rPr kumimoji="0" lang="de-DE" sz="1800" b="0" i="0" u="none" strike="noStrike" kern="0" cap="none" spc="0" normalizeH="0" baseline="0" noProof="0" dirty="0" smtClean="0">
                <a:ln>
                  <a:noFill/>
                </a:ln>
                <a:solidFill>
                  <a:sysClr val="window" lastClr="FFFFFF"/>
                </a:solidFill>
                <a:effectLst/>
                <a:uLnTx/>
                <a:uFillTx/>
                <a:ea typeface="+mn-ea"/>
                <a:cs typeface="+mn-cs"/>
              </a:rPr>
              <a:t>Online</a:t>
            </a:r>
            <a:endParaRPr kumimoji="0" lang="de-DE" sz="1800" b="0" i="0" u="none" strike="noStrike" kern="0" cap="none" spc="0" normalizeH="0" baseline="0" noProof="0" dirty="0">
              <a:ln>
                <a:noFill/>
              </a:ln>
              <a:solidFill>
                <a:sysClr val="window" lastClr="FFFFFF"/>
              </a:solidFill>
              <a:effectLst/>
              <a:uLnTx/>
              <a:uFillTx/>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800" b="0" i="0" u="none" strike="noStrike" kern="0" cap="none" spc="0" normalizeH="0" baseline="0" noProof="0" dirty="0" smtClean="0">
                <a:ln>
                  <a:noFill/>
                </a:ln>
                <a:solidFill>
                  <a:sysClr val="window" lastClr="FFFFFF"/>
                </a:solidFill>
                <a:effectLst/>
                <a:uLnTx/>
                <a:uFillTx/>
                <a:ea typeface="+mn-ea"/>
                <a:cs typeface="+mn-cs"/>
              </a:rPr>
              <a:t>5,5</a:t>
            </a:r>
            <a:endParaRPr kumimoji="0" lang="de-DE" sz="1800" b="0" i="0" u="none" strike="noStrike" kern="0" cap="none" spc="0" normalizeH="0" baseline="0" noProof="0" dirty="0">
              <a:ln>
                <a:noFill/>
              </a:ln>
              <a:solidFill>
                <a:sysClr val="window" lastClr="FFFFFF"/>
              </a:solidFill>
              <a:effectLst/>
              <a:uLnTx/>
              <a:uFillTx/>
              <a:ea typeface="+mn-ea"/>
              <a:cs typeface="+mn-cs"/>
            </a:endParaRPr>
          </a:p>
        </p:txBody>
      </p:sp>
      <p:sp>
        <p:nvSpPr>
          <p:cNvPr id="17" name="Legende mit Linie 1 16"/>
          <p:cNvSpPr/>
          <p:nvPr/>
        </p:nvSpPr>
        <p:spPr>
          <a:xfrm flipH="1">
            <a:off x="3347864" y="5590003"/>
            <a:ext cx="2808313" cy="603137"/>
          </a:xfrm>
          <a:prstGeom prst="borderCallout1">
            <a:avLst>
              <a:gd name="adj1" fmla="val 2117"/>
              <a:gd name="adj2" fmla="val 44024"/>
              <a:gd name="adj3" fmla="val -188890"/>
              <a:gd name="adj4" fmla="val 43850"/>
            </a:avLst>
          </a:prstGeom>
          <a:solidFill>
            <a:srgbClr val="FF7310"/>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800" b="0" i="0" u="none" strike="noStrike" kern="0" cap="none" spc="0" normalizeH="0" baseline="0" noProof="0" dirty="0">
                <a:ln>
                  <a:noFill/>
                </a:ln>
                <a:solidFill>
                  <a:sysClr val="window" lastClr="FFFFFF"/>
                </a:solidFill>
                <a:effectLst/>
                <a:uLnTx/>
                <a:uFillTx/>
                <a:ea typeface="+mn-ea"/>
                <a:cs typeface="+mn-cs"/>
              </a:rPr>
              <a:t>Print &amp; </a:t>
            </a:r>
            <a:r>
              <a:rPr kumimoji="0" lang="de-DE" sz="1800" b="0" i="0" u="none" strike="noStrike" kern="0" cap="none" spc="0" normalizeH="0" baseline="0" noProof="0" dirty="0" smtClean="0">
                <a:ln>
                  <a:noFill/>
                </a:ln>
                <a:solidFill>
                  <a:sysClr val="window" lastClr="FFFFFF"/>
                </a:solidFill>
                <a:effectLst/>
                <a:uLnTx/>
                <a:uFillTx/>
                <a:ea typeface="+mn-ea"/>
                <a:cs typeface="+mn-cs"/>
              </a:rPr>
              <a:t>Online</a:t>
            </a:r>
            <a:endParaRPr kumimoji="0" lang="de-DE" sz="1800" b="0" i="0" u="none" strike="noStrike" kern="0" cap="none" spc="0" normalizeH="0" baseline="0" noProof="0" dirty="0">
              <a:ln>
                <a:noFill/>
              </a:ln>
              <a:solidFill>
                <a:sysClr val="window" lastClr="FFFFFF"/>
              </a:solidFill>
              <a:effectLst/>
              <a:uLnTx/>
              <a:uFillTx/>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800" b="0" i="0" u="none" strike="noStrike" kern="0" cap="none" spc="0" normalizeH="0" baseline="0" noProof="0" dirty="0" smtClean="0">
                <a:ln>
                  <a:noFill/>
                </a:ln>
                <a:solidFill>
                  <a:sysClr val="window" lastClr="FFFFFF"/>
                </a:solidFill>
                <a:effectLst/>
                <a:uLnTx/>
                <a:uFillTx/>
                <a:ea typeface="+mn-ea"/>
                <a:cs typeface="+mn-cs"/>
              </a:rPr>
              <a:t>1,8</a:t>
            </a:r>
            <a:endParaRPr kumimoji="0" lang="de-DE" sz="1800" b="0" i="0" u="none" strike="noStrike" kern="0" cap="none" spc="0" normalizeH="0" baseline="0" noProof="0" dirty="0">
              <a:ln>
                <a:noFill/>
              </a:ln>
              <a:solidFill>
                <a:sysClr val="window" lastClr="FFFFFF"/>
              </a:solidFill>
              <a:effectLst/>
              <a:uLnTx/>
              <a:uFillTx/>
              <a:ea typeface="+mn-ea"/>
              <a:cs typeface="+mn-cs"/>
            </a:endParaRPr>
          </a:p>
        </p:txBody>
      </p:sp>
      <p:sp>
        <p:nvSpPr>
          <p:cNvPr id="18" name="Legende mit Linie 1 17"/>
          <p:cNvSpPr/>
          <p:nvPr/>
        </p:nvSpPr>
        <p:spPr>
          <a:xfrm flipH="1">
            <a:off x="7123402" y="1858594"/>
            <a:ext cx="1495627" cy="922334"/>
          </a:xfrm>
          <a:prstGeom prst="borderCallout1">
            <a:avLst>
              <a:gd name="adj1" fmla="val 10784"/>
              <a:gd name="adj2" fmla="val 100123"/>
              <a:gd name="adj3" fmla="val 250533"/>
              <a:gd name="adj4" fmla="val 252454"/>
            </a:avLst>
          </a:prstGeom>
          <a:solidFill>
            <a:srgbClr val="FF7310"/>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800" b="0" i="0" u="none" strike="noStrike" kern="0" cap="none" spc="0" normalizeH="0" baseline="0" noProof="0" dirty="0">
                <a:ln>
                  <a:noFill/>
                </a:ln>
                <a:solidFill>
                  <a:sysClr val="window" lastClr="FFFFFF"/>
                </a:solidFill>
                <a:effectLst/>
                <a:uLnTx/>
                <a:uFillTx/>
                <a:ea typeface="+mn-ea"/>
                <a:cs typeface="+mn-cs"/>
              </a:rPr>
              <a:t>Rundfunk &amp; Print &amp; </a:t>
            </a:r>
            <a:r>
              <a:rPr kumimoji="0" lang="de-DE" sz="1800" b="0" i="0" u="none" strike="noStrike" kern="0" cap="none" spc="0" normalizeH="0" baseline="0" noProof="0" dirty="0" smtClean="0">
                <a:ln>
                  <a:noFill/>
                </a:ln>
                <a:solidFill>
                  <a:sysClr val="window" lastClr="FFFFFF"/>
                </a:solidFill>
                <a:effectLst/>
                <a:uLnTx/>
                <a:uFillTx/>
                <a:ea typeface="+mn-ea"/>
                <a:cs typeface="+mn-cs"/>
              </a:rPr>
              <a:t>Online</a:t>
            </a:r>
            <a:endParaRPr kumimoji="0" lang="de-DE" sz="1800" b="0" i="0" u="none" strike="noStrike" kern="0" cap="none" spc="0" normalizeH="0" baseline="0" noProof="0" dirty="0">
              <a:ln>
                <a:noFill/>
              </a:ln>
              <a:solidFill>
                <a:sysClr val="window" lastClr="FFFFFF"/>
              </a:solidFill>
              <a:effectLst/>
              <a:uLnTx/>
              <a:uFillTx/>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800" b="0" i="0" u="none" strike="noStrike" kern="0" cap="none" spc="0" normalizeH="0" baseline="0" noProof="0" dirty="0" smtClean="0">
                <a:ln>
                  <a:noFill/>
                </a:ln>
                <a:solidFill>
                  <a:sysClr val="window" lastClr="FFFFFF"/>
                </a:solidFill>
                <a:effectLst/>
                <a:uLnTx/>
                <a:uFillTx/>
                <a:ea typeface="+mn-ea"/>
                <a:cs typeface="+mn-cs"/>
              </a:rPr>
              <a:t>19,0 </a:t>
            </a:r>
            <a:endParaRPr kumimoji="0" lang="de-DE" sz="1800" b="0" i="0" u="none" strike="noStrike" kern="0" cap="none" spc="0" normalizeH="0" baseline="0" noProof="0" dirty="0">
              <a:ln>
                <a:noFill/>
              </a:ln>
              <a:solidFill>
                <a:sysClr val="window" lastClr="FFFFFF"/>
              </a:solidFill>
              <a:effectLst/>
              <a:uLnTx/>
              <a:uFillTx/>
              <a:ea typeface="+mn-ea"/>
              <a:cs typeface="+mn-cs"/>
            </a:endParaRPr>
          </a:p>
        </p:txBody>
      </p:sp>
      <p:sp>
        <p:nvSpPr>
          <p:cNvPr id="19" name="Legende mit Linie 1 18"/>
          <p:cNvSpPr/>
          <p:nvPr/>
        </p:nvSpPr>
        <p:spPr>
          <a:xfrm flipH="1">
            <a:off x="6732239" y="5049773"/>
            <a:ext cx="1872208" cy="1137384"/>
          </a:xfrm>
          <a:prstGeom prst="borderCallout1">
            <a:avLst>
              <a:gd name="adj1" fmla="val -3879"/>
              <a:gd name="adj2" fmla="val 51264"/>
              <a:gd name="adj3" fmla="val -28178"/>
              <a:gd name="adj4" fmla="val 66336"/>
            </a:avLst>
          </a:prstGeom>
          <a:solidFill>
            <a:srgbClr val="FF7310"/>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800" b="0" i="0" u="none" strike="noStrike" kern="0" cap="none" spc="0" normalizeH="0" baseline="0" noProof="0" dirty="0">
                <a:ln>
                  <a:noFill/>
                </a:ln>
                <a:solidFill>
                  <a:sysClr val="window" lastClr="FFFFFF"/>
                </a:solidFill>
                <a:effectLst/>
                <a:uLnTx/>
                <a:uFillTx/>
                <a:ea typeface="+mn-ea"/>
                <a:cs typeface="+mn-cs"/>
              </a:rPr>
              <a:t>weder  Rundfunk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800" b="0" i="0" u="none" strike="noStrike" kern="0" cap="none" spc="0" normalizeH="0" baseline="0" noProof="0" dirty="0">
                <a:ln>
                  <a:noFill/>
                </a:ln>
                <a:solidFill>
                  <a:sysClr val="window" lastClr="FFFFFF"/>
                </a:solidFill>
                <a:effectLst/>
                <a:uLnTx/>
                <a:uFillTx/>
                <a:ea typeface="+mn-ea"/>
                <a:cs typeface="+mn-cs"/>
              </a:rPr>
              <a:t>noch Print noch </a:t>
            </a:r>
            <a:r>
              <a:rPr kumimoji="0" lang="de-DE" sz="1800" b="0" i="0" u="none" strike="noStrike" kern="0" cap="none" spc="0" normalizeH="0" baseline="0" noProof="0" dirty="0" smtClean="0">
                <a:ln>
                  <a:noFill/>
                </a:ln>
                <a:solidFill>
                  <a:sysClr val="window" lastClr="FFFFFF"/>
                </a:solidFill>
                <a:effectLst/>
                <a:uLnTx/>
                <a:uFillTx/>
                <a:ea typeface="+mn-ea"/>
                <a:cs typeface="+mn-cs"/>
              </a:rPr>
              <a:t>Online</a:t>
            </a:r>
            <a:endParaRPr kumimoji="0" lang="de-DE" sz="1800" b="0" i="0" u="none" strike="noStrike" kern="0" cap="none" spc="0" normalizeH="0" baseline="0" noProof="0" dirty="0">
              <a:ln>
                <a:noFill/>
              </a:ln>
              <a:solidFill>
                <a:sysClr val="window" lastClr="FFFFFF"/>
              </a:solidFill>
              <a:effectLst/>
              <a:uLnTx/>
              <a:uFillTx/>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800" b="0" i="0" u="none" strike="noStrike" kern="0" cap="none" spc="0" normalizeH="0" baseline="0" noProof="0" dirty="0" smtClean="0">
                <a:ln>
                  <a:noFill/>
                </a:ln>
                <a:solidFill>
                  <a:sysClr val="window" lastClr="FFFFFF"/>
                </a:solidFill>
                <a:effectLst/>
                <a:uLnTx/>
                <a:uFillTx/>
                <a:ea typeface="+mn-ea"/>
                <a:cs typeface="+mn-cs"/>
              </a:rPr>
              <a:t>2,8</a:t>
            </a:r>
            <a:endParaRPr kumimoji="0" lang="de-DE" sz="1800" b="0" i="0" u="none" strike="noStrike" kern="0" cap="none" spc="0" normalizeH="0" baseline="0" noProof="0" dirty="0">
              <a:ln>
                <a:noFill/>
              </a:ln>
              <a:solidFill>
                <a:sysClr val="window" lastClr="FFFFFF"/>
              </a:solidFill>
              <a:effectLst/>
              <a:uLnTx/>
              <a:uFillTx/>
              <a:ea typeface="+mn-ea"/>
              <a:cs typeface="+mn-cs"/>
            </a:endParaRPr>
          </a:p>
        </p:txBody>
      </p:sp>
      <p:sp>
        <p:nvSpPr>
          <p:cNvPr id="20" name="Inhaltsplatzhalter 2"/>
          <p:cNvSpPr txBox="1">
            <a:spLocks/>
          </p:cNvSpPr>
          <p:nvPr/>
        </p:nvSpPr>
        <p:spPr bwMode="auto">
          <a:xfrm>
            <a:off x="362546" y="6309320"/>
            <a:ext cx="6658537"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lgn="l" defTabSz="628650" rtl="0" fontAlgn="base">
              <a:spcBef>
                <a:spcPct val="20000"/>
              </a:spcBef>
              <a:spcAft>
                <a:spcPct val="20000"/>
              </a:spcAft>
              <a:defRPr sz="2000" b="1">
                <a:solidFill>
                  <a:schemeClr val="tx1"/>
                </a:solidFill>
                <a:latin typeface="+mn-lt"/>
                <a:ea typeface="+mn-ea"/>
                <a:cs typeface="+mn-cs"/>
              </a:defRPr>
            </a:lvl1pPr>
            <a:lvl2pPr marL="471488" indent="-280988" algn="l" defTabSz="628650" rtl="0" fontAlgn="base">
              <a:spcBef>
                <a:spcPct val="20000"/>
              </a:spcBef>
              <a:spcAft>
                <a:spcPct val="0"/>
              </a:spcAft>
              <a:buChar char="–"/>
              <a:defRPr>
                <a:solidFill>
                  <a:schemeClr val="tx1"/>
                </a:solidFill>
                <a:latin typeface="+mn-lt"/>
              </a:defRPr>
            </a:lvl2pPr>
            <a:lvl3pPr marL="854075" indent="-285750" algn="l" defTabSz="628650" rtl="0" fontAlgn="base">
              <a:spcBef>
                <a:spcPct val="20000"/>
              </a:spcBef>
              <a:spcAft>
                <a:spcPct val="0"/>
              </a:spcAft>
              <a:buChar char="–"/>
              <a:defRPr sz="1600">
                <a:solidFill>
                  <a:schemeClr val="tx1"/>
                </a:solidFill>
                <a:latin typeface="+mn-lt"/>
              </a:defRPr>
            </a:lvl3pPr>
            <a:lvl4pPr marL="1330325" indent="-285750" algn="l" defTabSz="628650" rtl="0" fontAlgn="base">
              <a:spcBef>
                <a:spcPct val="20000"/>
              </a:spcBef>
              <a:spcAft>
                <a:spcPct val="0"/>
              </a:spcAft>
              <a:buChar char="–"/>
              <a:defRPr sz="1400">
                <a:solidFill>
                  <a:schemeClr val="tx1"/>
                </a:solidFill>
                <a:latin typeface="+mn-lt"/>
              </a:defRPr>
            </a:lvl4pPr>
            <a:lvl5pPr marL="1711325" indent="-190500" algn="l" defTabSz="628650" rtl="0" fontAlgn="base">
              <a:spcBef>
                <a:spcPct val="20000"/>
              </a:spcBef>
              <a:spcAft>
                <a:spcPct val="0"/>
              </a:spcAft>
              <a:buChar char="–"/>
              <a:defRPr sz="1200">
                <a:solidFill>
                  <a:schemeClr val="tx1"/>
                </a:solidFill>
                <a:latin typeface="+mn-lt"/>
              </a:defRPr>
            </a:lvl5pPr>
            <a:lvl6pPr marL="2168525" indent="-190500" algn="l" defTabSz="628650" rtl="0" fontAlgn="base">
              <a:spcBef>
                <a:spcPct val="20000"/>
              </a:spcBef>
              <a:spcAft>
                <a:spcPct val="0"/>
              </a:spcAft>
              <a:buChar char="–"/>
              <a:defRPr sz="1200">
                <a:solidFill>
                  <a:schemeClr val="tx1"/>
                </a:solidFill>
                <a:latin typeface="+mn-lt"/>
              </a:defRPr>
            </a:lvl6pPr>
            <a:lvl7pPr marL="2625725" indent="-190500" algn="l" defTabSz="628650" rtl="0" fontAlgn="base">
              <a:spcBef>
                <a:spcPct val="20000"/>
              </a:spcBef>
              <a:spcAft>
                <a:spcPct val="0"/>
              </a:spcAft>
              <a:buChar char="–"/>
              <a:defRPr sz="1200">
                <a:solidFill>
                  <a:schemeClr val="tx1"/>
                </a:solidFill>
                <a:latin typeface="+mn-lt"/>
              </a:defRPr>
            </a:lvl7pPr>
            <a:lvl8pPr marL="3082925" indent="-190500" algn="l" defTabSz="628650" rtl="0" fontAlgn="base">
              <a:spcBef>
                <a:spcPct val="20000"/>
              </a:spcBef>
              <a:spcAft>
                <a:spcPct val="0"/>
              </a:spcAft>
              <a:buChar char="–"/>
              <a:defRPr sz="1200">
                <a:solidFill>
                  <a:schemeClr val="tx1"/>
                </a:solidFill>
                <a:latin typeface="+mn-lt"/>
              </a:defRPr>
            </a:lvl8pPr>
            <a:lvl9pPr marL="3540125" indent="-190500" algn="l" defTabSz="628650" rtl="0" fontAlgn="base">
              <a:spcBef>
                <a:spcPct val="20000"/>
              </a:spcBef>
              <a:spcAft>
                <a:spcPct val="0"/>
              </a:spcAft>
              <a:buChar char="–"/>
              <a:defRPr sz="1200">
                <a:solidFill>
                  <a:schemeClr val="tx1"/>
                </a:solidFill>
                <a:latin typeface="+mn-lt"/>
              </a:defRPr>
            </a:lvl9pPr>
          </a:lstStyle>
          <a:p>
            <a:r>
              <a:rPr lang="de-DE" sz="1200" b="0" dirty="0"/>
              <a:t>Reuters Institute Digital News Survey </a:t>
            </a:r>
            <a:r>
              <a:rPr lang="de-DE" sz="1200" b="0" dirty="0" smtClean="0"/>
              <a:t>2013 </a:t>
            </a:r>
            <a:r>
              <a:rPr lang="de-DE" sz="1200" b="0" dirty="0"/>
              <a:t>/ Hans-Bredow-Institut </a:t>
            </a:r>
          </a:p>
          <a:p>
            <a:r>
              <a:rPr lang="de-DE" sz="1200" b="0" dirty="0" smtClean="0"/>
              <a:t>(Basis=1047, Angaben </a:t>
            </a:r>
            <a:r>
              <a:rPr lang="de-DE" sz="1200" b="0" dirty="0"/>
              <a:t>in Prozent)</a:t>
            </a:r>
          </a:p>
        </p:txBody>
      </p:sp>
      <p:graphicFrame>
        <p:nvGraphicFramePr>
          <p:cNvPr id="4" name="Tabelle 3"/>
          <p:cNvGraphicFramePr>
            <a:graphicFrameLocks noGrp="1"/>
          </p:cNvGraphicFramePr>
          <p:nvPr>
            <p:extLst>
              <p:ext uri="{D42A27DB-BD31-4B8C-83A1-F6EECF244321}">
                <p14:modId xmlns:p14="http://schemas.microsoft.com/office/powerpoint/2010/main" val="3796513693"/>
              </p:ext>
            </p:extLst>
          </p:nvPr>
        </p:nvGraphicFramePr>
        <p:xfrm>
          <a:off x="401464" y="1772816"/>
          <a:ext cx="1866280" cy="1224136"/>
        </p:xfrm>
        <a:graphic>
          <a:graphicData uri="http://schemas.openxmlformats.org/drawingml/2006/table">
            <a:tbl>
              <a:tblPr/>
              <a:tblGrid>
                <a:gridCol w="1074192"/>
                <a:gridCol w="792088"/>
              </a:tblGrid>
              <a:tr h="306034">
                <a:tc gridSpan="2">
                  <a:txBody>
                    <a:bodyPr/>
                    <a:lstStyle/>
                    <a:p>
                      <a:pPr algn="ctr" fontAlgn="b"/>
                      <a:r>
                        <a:rPr lang="de-DE" sz="1400" b="1" i="0" u="none" strike="noStrike" dirty="0" smtClean="0">
                          <a:solidFill>
                            <a:srgbClr val="000000"/>
                          </a:solidFill>
                          <a:effectLst/>
                          <a:latin typeface="+mn-lt"/>
                        </a:rPr>
                        <a:t>Reichweite der Anbieter:</a:t>
                      </a:r>
                      <a:endParaRPr lang="de-DE" sz="1400" b="1"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hMerge="1">
                  <a:txBody>
                    <a:bodyPr/>
                    <a:lstStyle/>
                    <a:p>
                      <a:endParaRPr lang="de-DE"/>
                    </a:p>
                  </a:txBody>
                  <a:tcPr/>
                </a:tc>
              </a:tr>
              <a:tr h="306034">
                <a:tc>
                  <a:txBody>
                    <a:bodyPr/>
                    <a:lstStyle/>
                    <a:p>
                      <a:pPr algn="l" fontAlgn="ctr"/>
                      <a:r>
                        <a:rPr lang="de-DE" sz="1400" b="1" i="0" u="none" strike="noStrike" dirty="0">
                          <a:solidFill>
                            <a:srgbClr val="000000"/>
                          </a:solidFill>
                          <a:effectLst/>
                          <a:latin typeface="+mn-lt"/>
                        </a:rPr>
                        <a:t>Rundfunk</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BFBFBF"/>
                    </a:solidFill>
                  </a:tcPr>
                </a:tc>
                <a:tc>
                  <a:txBody>
                    <a:bodyPr/>
                    <a:lstStyle/>
                    <a:p>
                      <a:pPr algn="ctr" fontAlgn="b"/>
                      <a:r>
                        <a:rPr lang="de-DE" sz="1400" b="0" i="0" u="none" strike="noStrike" dirty="0">
                          <a:solidFill>
                            <a:srgbClr val="000000"/>
                          </a:solidFill>
                          <a:effectLst/>
                          <a:latin typeface="+mn-lt"/>
                        </a:rPr>
                        <a:t>90,7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FBFBF"/>
                    </a:solidFill>
                  </a:tcPr>
                </a:tc>
              </a:tr>
              <a:tr h="306034">
                <a:tc>
                  <a:txBody>
                    <a:bodyPr/>
                    <a:lstStyle/>
                    <a:p>
                      <a:pPr algn="l" fontAlgn="ctr"/>
                      <a:r>
                        <a:rPr lang="de-DE" sz="1400" b="1" i="0" u="none" strike="noStrike" dirty="0">
                          <a:solidFill>
                            <a:srgbClr val="000000"/>
                          </a:solidFill>
                          <a:effectLst/>
                          <a:latin typeface="+mn-lt"/>
                        </a:rPr>
                        <a:t>Print</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de-DE" sz="1400" b="0" i="0" u="none" strike="noStrike" dirty="0">
                          <a:solidFill>
                            <a:srgbClr val="000000"/>
                          </a:solidFill>
                          <a:effectLst/>
                          <a:latin typeface="+mn-lt"/>
                        </a:rPr>
                        <a:t>75,8</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r>
              <a:tr h="306034">
                <a:tc>
                  <a:txBody>
                    <a:bodyPr/>
                    <a:lstStyle/>
                    <a:p>
                      <a:pPr algn="l" fontAlgn="ctr"/>
                      <a:r>
                        <a:rPr lang="de-DE" sz="1400" b="1" i="0" u="none" strike="noStrike" dirty="0">
                          <a:solidFill>
                            <a:srgbClr val="000000"/>
                          </a:solidFill>
                          <a:effectLst/>
                          <a:latin typeface="+mn-lt"/>
                        </a:rPr>
                        <a:t>Online </a:t>
                      </a:r>
                      <a:r>
                        <a:rPr lang="de-DE" sz="1400" b="1" i="0" u="none" strike="noStrike" dirty="0" err="1">
                          <a:solidFill>
                            <a:srgbClr val="000000"/>
                          </a:solidFill>
                          <a:effectLst/>
                          <a:latin typeface="+mn-lt"/>
                        </a:rPr>
                        <a:t>only</a:t>
                      </a:r>
                      <a:endParaRPr lang="de-DE" sz="1400" b="1"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DE" sz="1400" b="0" i="0" u="none" strike="noStrike" dirty="0">
                          <a:solidFill>
                            <a:srgbClr val="000000"/>
                          </a:solidFill>
                          <a:effectLst/>
                          <a:latin typeface="+mn-lt"/>
                        </a:rPr>
                        <a:t>26,3</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BFBFBF"/>
                    </a:solidFill>
                  </a:tcPr>
                </a:tc>
              </a:tr>
            </a:tbl>
          </a:graphicData>
        </a:graphic>
      </p:graphicFrame>
    </p:spTree>
    <p:extLst>
      <p:ext uri="{BB962C8B-B14F-4D97-AF65-F5344CB8AC3E}">
        <p14:creationId xmlns:p14="http://schemas.microsoft.com/office/powerpoint/2010/main" val="1125686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Demographie der „Nicht-Erreichten“</a:t>
            </a:r>
            <a:endParaRPr lang="de-DE" dirty="0"/>
          </a:p>
        </p:txBody>
      </p:sp>
      <p:sp>
        <p:nvSpPr>
          <p:cNvPr id="3" name="Inhaltsplatzhalter 2"/>
          <p:cNvSpPr>
            <a:spLocks noGrp="1"/>
          </p:cNvSpPr>
          <p:nvPr>
            <p:ph idx="1"/>
          </p:nvPr>
        </p:nvSpPr>
        <p:spPr>
          <a:xfrm>
            <a:off x="228599" y="1828800"/>
            <a:ext cx="8520114" cy="4840560"/>
          </a:xfrm>
        </p:spPr>
        <p:txBody>
          <a:bodyPr/>
          <a:lstStyle/>
          <a:p>
            <a:pPr marL="342900" indent="-342900">
              <a:buFont typeface="Arial" pitchFamily="34" charset="0"/>
              <a:buChar char="•"/>
            </a:pPr>
            <a:r>
              <a:rPr lang="de-DE" b="0" dirty="0"/>
              <a:t>„Nicht erreicht“ </a:t>
            </a:r>
            <a:r>
              <a:rPr lang="de-DE" b="0" dirty="0" smtClean="0"/>
              <a:t>heißt, </a:t>
            </a:r>
            <a:r>
              <a:rPr lang="de-DE" b="0" dirty="0"/>
              <a:t>dass in der vergangenen Woche keine der hier abgefragten </a:t>
            </a:r>
            <a:r>
              <a:rPr lang="de-DE" b="0" dirty="0" smtClean="0"/>
              <a:t>21 traditionellen </a:t>
            </a:r>
            <a:r>
              <a:rPr lang="de-DE" b="0" dirty="0"/>
              <a:t>oder </a:t>
            </a:r>
            <a:r>
              <a:rPr lang="de-DE" b="0" dirty="0" smtClean="0"/>
              <a:t>25 online Quellen </a:t>
            </a:r>
            <a:r>
              <a:rPr lang="de-DE" b="0" dirty="0"/>
              <a:t>(n=46) verwendet wurde</a:t>
            </a:r>
            <a:r>
              <a:rPr lang="de-DE" b="0" dirty="0" smtClean="0"/>
              <a:t>.</a:t>
            </a:r>
          </a:p>
          <a:p>
            <a:pPr marL="342900" indent="-342900">
              <a:buFont typeface="Arial" pitchFamily="34" charset="0"/>
              <a:buChar char="•"/>
            </a:pPr>
            <a:endParaRPr lang="de-DE" b="0" dirty="0"/>
          </a:p>
          <a:p>
            <a:pPr marL="342900" indent="-342900">
              <a:buFont typeface="Arial" pitchFamily="34" charset="0"/>
              <a:buChar char="•"/>
            </a:pPr>
            <a:r>
              <a:rPr lang="de-DE" b="0" dirty="0" smtClean="0"/>
              <a:t>n </a:t>
            </a:r>
            <a:r>
              <a:rPr lang="de-DE" b="0" dirty="0"/>
              <a:t>= 29 von </a:t>
            </a:r>
            <a:r>
              <a:rPr lang="de-DE" b="0" dirty="0" smtClean="0"/>
              <a:t>1047 </a:t>
            </a:r>
            <a:r>
              <a:rPr lang="de-DE" b="0" dirty="0"/>
              <a:t>(Nettostichprobe)</a:t>
            </a:r>
          </a:p>
          <a:p>
            <a:pPr marL="342900" indent="-342900">
              <a:buFont typeface="Arial" pitchFamily="34" charset="0"/>
              <a:buChar char="•"/>
            </a:pPr>
            <a:r>
              <a:rPr lang="de-DE" b="0" dirty="0" smtClean="0"/>
              <a:t>Gleichverteilt </a:t>
            </a:r>
            <a:r>
              <a:rPr lang="de-DE" b="0" dirty="0"/>
              <a:t>über alle Altersgruppen (M=40; s=12,8; r=49)</a:t>
            </a:r>
          </a:p>
          <a:p>
            <a:pPr marL="342900" indent="-342900">
              <a:buFont typeface="Arial" pitchFamily="34" charset="0"/>
              <a:buChar char="•"/>
            </a:pPr>
            <a:r>
              <a:rPr lang="de-DE" b="0" dirty="0"/>
              <a:t>Ca. zwei Drittel weiblich (64%)</a:t>
            </a:r>
          </a:p>
          <a:p>
            <a:pPr marL="342900" indent="-342900">
              <a:buFont typeface="Arial" pitchFamily="34" charset="0"/>
              <a:buChar char="•"/>
            </a:pPr>
            <a:r>
              <a:rPr lang="de-DE" b="0" dirty="0" smtClean="0"/>
              <a:t>Mindestens Realschule </a:t>
            </a:r>
            <a:r>
              <a:rPr lang="de-DE" b="0" dirty="0"/>
              <a:t>oder gleichwertiger Abschluss (85%)</a:t>
            </a:r>
          </a:p>
          <a:p>
            <a:pPr marL="342900" indent="-342900">
              <a:buFont typeface="Arial" pitchFamily="34" charset="0"/>
              <a:buChar char="•"/>
            </a:pPr>
            <a:r>
              <a:rPr lang="de-DE" b="0" dirty="0" smtClean="0"/>
              <a:t>Kein ungewöhnliches </a:t>
            </a:r>
            <a:r>
              <a:rPr lang="de-DE" b="0" dirty="0"/>
              <a:t>Bruttoeinkommen (50% über 30.000 EUR pro Jahr)</a:t>
            </a:r>
          </a:p>
          <a:p>
            <a:pPr marL="342900" indent="-342900">
              <a:buFont typeface="Arial" pitchFamily="34" charset="0"/>
              <a:buChar char="•"/>
            </a:pPr>
            <a:r>
              <a:rPr lang="de-DE" b="0" dirty="0"/>
              <a:t>Erwerbstätig (42%); </a:t>
            </a:r>
            <a:r>
              <a:rPr lang="de-DE" b="0" dirty="0" smtClean="0"/>
              <a:t>Unterstützung</a:t>
            </a:r>
            <a:r>
              <a:rPr lang="de-DE" b="0" dirty="0"/>
              <a:t>, </a:t>
            </a:r>
            <a:r>
              <a:rPr lang="de-DE" b="0" dirty="0" err="1" smtClean="0"/>
              <a:t>BaföG</a:t>
            </a:r>
            <a:r>
              <a:rPr lang="de-DE" b="0" dirty="0"/>
              <a:t>, Elterngeld, Leistungen nach Hartz 4 (51%) </a:t>
            </a:r>
          </a:p>
          <a:p>
            <a:pPr marL="342900" indent="-342900">
              <a:buFont typeface="Arial" pitchFamily="34" charset="0"/>
              <a:buChar char="•"/>
            </a:pPr>
            <a:r>
              <a:rPr lang="de-DE" b="0" dirty="0"/>
              <a:t>ein wenig (39,8%) bis sehr interessiert (39,3%) an Nachrichten</a:t>
            </a:r>
          </a:p>
          <a:p>
            <a:pPr marL="342900" indent="-342900">
              <a:buFont typeface="Arial" pitchFamily="34" charset="0"/>
              <a:buChar char="•"/>
            </a:pPr>
            <a:r>
              <a:rPr lang="de-DE" dirty="0">
                <a:sym typeface="Wingdings" pitchFamily="2" charset="2"/>
              </a:rPr>
              <a:t> keine </a:t>
            </a:r>
            <a:r>
              <a:rPr lang="de-DE" dirty="0" smtClean="0">
                <a:sym typeface="Wingdings" pitchFamily="2" charset="2"/>
              </a:rPr>
              <a:t>systematischen Auffälligkeiten</a:t>
            </a:r>
            <a:endParaRPr lang="de-DE" dirty="0"/>
          </a:p>
          <a:p>
            <a:pPr marL="342900" indent="-342900">
              <a:buFont typeface="Arial" pitchFamily="34" charset="0"/>
              <a:buChar char="•"/>
            </a:pPr>
            <a:endParaRPr lang="de-DE" b="0" dirty="0"/>
          </a:p>
          <a:p>
            <a:pPr marL="342900" indent="-342900">
              <a:buFontTx/>
              <a:buChar char="-"/>
            </a:pPr>
            <a:endParaRPr lang="de-DE" b="0" dirty="0"/>
          </a:p>
          <a:p>
            <a:endParaRPr lang="de-DE" b="0" dirty="0"/>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21</a:t>
            </a:fld>
            <a:endParaRPr lang="de-DE"/>
          </a:p>
        </p:txBody>
      </p:sp>
    </p:spTree>
    <p:extLst>
      <p:ext uri="{BB962C8B-B14F-4D97-AF65-F5344CB8AC3E}">
        <p14:creationId xmlns:p14="http://schemas.microsoft.com/office/powerpoint/2010/main" val="101071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Schnittmengen und Fragmentierung von Öffentlichkeit</a:t>
            </a:r>
            <a:endParaRPr lang="de-DE" dirty="0"/>
          </a:p>
        </p:txBody>
      </p:sp>
      <p:sp>
        <p:nvSpPr>
          <p:cNvPr id="3" name="Inhaltsplatzhalter 2"/>
          <p:cNvSpPr>
            <a:spLocks noGrp="1"/>
          </p:cNvSpPr>
          <p:nvPr>
            <p:ph idx="1"/>
          </p:nvPr>
        </p:nvSpPr>
        <p:spPr>
          <a:xfrm>
            <a:off x="228600" y="1828800"/>
            <a:ext cx="7295728" cy="4495800"/>
          </a:xfrm>
        </p:spPr>
        <p:txBody>
          <a:bodyPr/>
          <a:lstStyle/>
          <a:p>
            <a:pPr marL="342900" indent="-342900">
              <a:buClr>
                <a:srgbClr val="FF7310"/>
              </a:buClr>
              <a:buFont typeface="Arial" pitchFamily="34" charset="0"/>
              <a:buChar char="•"/>
            </a:pPr>
            <a:r>
              <a:rPr lang="de-DE" sz="2200" b="0" dirty="0"/>
              <a:t>Innerhalb der Bevölkerung mit Internetzugang </a:t>
            </a:r>
            <a:r>
              <a:rPr lang="de-DE" sz="2200" b="0" dirty="0" smtClean="0"/>
              <a:t>sind Zusammenhänge in der gemeinsamen Nutzung von öffentlich-rechtlichem Rundfunk und regionalen Tageszeitungen, sowie zwischen öffentlich-rechtlichem Fernsehen und Zeitschriften erkennbar.</a:t>
            </a:r>
          </a:p>
          <a:p>
            <a:pPr marL="342900" indent="-342900">
              <a:buClr>
                <a:srgbClr val="FF7310"/>
              </a:buClr>
              <a:buFont typeface="Arial" pitchFamily="34" charset="0"/>
              <a:buChar char="•"/>
            </a:pPr>
            <a:r>
              <a:rPr lang="de-DE" sz="2200" b="0" dirty="0"/>
              <a:t>Klassische Rundfunk- und Print Anbieter befinden sich mit off- und online Angeboten im Nachrichten-Repertoire von nahezu der gesamten Bevölkerung mit </a:t>
            </a:r>
            <a:r>
              <a:rPr lang="de-DE" sz="2200" b="0" dirty="0" smtClean="0"/>
              <a:t>Internetzugang (97</a:t>
            </a:r>
            <a:r>
              <a:rPr lang="de-DE" sz="2200" b="0" dirty="0"/>
              <a:t>%)</a:t>
            </a:r>
            <a:r>
              <a:rPr lang="de-DE" sz="2200" dirty="0" smtClean="0"/>
              <a:t>.</a:t>
            </a:r>
          </a:p>
          <a:p>
            <a:pPr marL="342900" indent="-342900">
              <a:buClr>
                <a:srgbClr val="FF7310"/>
              </a:buClr>
              <a:buFont typeface="Arial" pitchFamily="34" charset="0"/>
              <a:buChar char="•"/>
            </a:pPr>
            <a:r>
              <a:rPr lang="de-DE" sz="2200" b="0" dirty="0" smtClean="0"/>
              <a:t>Nachrichtennutzung über „online </a:t>
            </a:r>
            <a:r>
              <a:rPr lang="de-DE" sz="2200" b="0" dirty="0" err="1" smtClean="0"/>
              <a:t>only</a:t>
            </a:r>
            <a:r>
              <a:rPr lang="de-DE" sz="2200" b="0" dirty="0" smtClean="0"/>
              <a:t>“ Anbieter ist bisher gering.</a:t>
            </a:r>
          </a:p>
          <a:p>
            <a:pPr marL="342900" indent="-342900">
              <a:buClr>
                <a:srgbClr val="FF7310"/>
              </a:buClr>
              <a:buFont typeface="Arial" pitchFamily="34" charset="0"/>
              <a:buChar char="•"/>
            </a:pPr>
            <a:r>
              <a:rPr lang="de-DE" sz="2200" b="0" dirty="0" smtClean="0"/>
              <a:t>Lediglich </a:t>
            </a:r>
            <a:r>
              <a:rPr lang="de-DE" sz="2200" b="0" dirty="0"/>
              <a:t>2,8 Prozent </a:t>
            </a:r>
            <a:r>
              <a:rPr lang="de-DE" sz="2200" b="0" dirty="0" smtClean="0"/>
              <a:t>werden von </a:t>
            </a:r>
            <a:r>
              <a:rPr lang="de-DE" sz="2200" b="0" dirty="0"/>
              <a:t>den </a:t>
            </a:r>
            <a:r>
              <a:rPr lang="de-DE" sz="2200" b="0" dirty="0" smtClean="0"/>
              <a:t>genannten Quellen nicht erreicht. </a:t>
            </a:r>
          </a:p>
          <a:p>
            <a:pPr marL="342900" indent="-342900">
              <a:buClr>
                <a:srgbClr val="FF7310"/>
              </a:buClr>
              <a:buFont typeface="Arial" pitchFamily="34" charset="0"/>
              <a:buChar char="•"/>
            </a:pPr>
            <a:endParaRPr lang="de-DE" sz="2200" b="0" dirty="0" smtClean="0"/>
          </a:p>
          <a:p>
            <a:pPr marL="342900" indent="-342900">
              <a:buClr>
                <a:srgbClr val="FF7310"/>
              </a:buClr>
              <a:buFont typeface="Arial" pitchFamily="34" charset="0"/>
              <a:buChar char="•"/>
            </a:pPr>
            <a:endParaRPr lang="de-DE" sz="2200" b="0" dirty="0" smtClean="0"/>
          </a:p>
          <a:p>
            <a:pPr marL="342900" indent="-342900">
              <a:buClr>
                <a:srgbClr val="FF7310"/>
              </a:buClr>
              <a:buFont typeface="Arial" pitchFamily="34" charset="0"/>
              <a:buChar char="•"/>
            </a:pPr>
            <a:endParaRPr lang="de-DE" sz="2200" b="0" dirty="0" smtClean="0"/>
          </a:p>
          <a:p>
            <a:pPr marL="342900" indent="-342900">
              <a:buClr>
                <a:srgbClr val="FF7310"/>
              </a:buClr>
              <a:buFont typeface="Arial" pitchFamily="34" charset="0"/>
              <a:buChar char="•"/>
            </a:pPr>
            <a:endParaRPr lang="de-DE" sz="2200" b="0" dirty="0" smtClean="0"/>
          </a:p>
          <a:p>
            <a:pPr marL="342900" indent="-342900">
              <a:buClr>
                <a:srgbClr val="FF7310"/>
              </a:buClr>
              <a:buFont typeface="Arial" pitchFamily="34" charset="0"/>
              <a:buChar char="•"/>
            </a:pPr>
            <a:endParaRPr lang="de-DE" sz="2200" b="0" dirty="0"/>
          </a:p>
          <a:p>
            <a:pPr marL="342900" indent="-342900">
              <a:buClr>
                <a:srgbClr val="FF7310"/>
              </a:buClr>
              <a:buFont typeface="Arial" pitchFamily="34" charset="0"/>
              <a:buChar char="•"/>
            </a:pPr>
            <a:endParaRPr lang="de-DE" sz="2200" dirty="0"/>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22</a:t>
            </a:fld>
            <a:endParaRPr lang="de-DE"/>
          </a:p>
        </p:txBody>
      </p:sp>
    </p:spTree>
    <p:extLst>
      <p:ext uri="{BB962C8B-B14F-4D97-AF65-F5344CB8AC3E}">
        <p14:creationId xmlns:p14="http://schemas.microsoft.com/office/powerpoint/2010/main" val="35528219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Zeitungskauf in der letzten Woche</a:t>
            </a:r>
            <a:endParaRPr lang="de-DE" dirty="0"/>
          </a:p>
        </p:txBody>
      </p:sp>
      <p:sp>
        <p:nvSpPr>
          <p:cNvPr id="3" name="Inhaltsplatzhalter 2"/>
          <p:cNvSpPr>
            <a:spLocks noGrp="1"/>
          </p:cNvSpPr>
          <p:nvPr>
            <p:ph idx="1"/>
          </p:nvPr>
        </p:nvSpPr>
        <p:spPr>
          <a:xfrm>
            <a:off x="234280" y="1780193"/>
            <a:ext cx="6858000" cy="4495800"/>
          </a:xfrm>
        </p:spPr>
        <p:txBody>
          <a:bodyPr/>
          <a:lstStyle/>
          <a:p>
            <a:endParaRPr lang="de-DE"/>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23</a:t>
            </a:fld>
            <a:endParaRPr lang="de-DE"/>
          </a:p>
        </p:txBody>
      </p:sp>
      <p:sp>
        <p:nvSpPr>
          <p:cNvPr id="8" name="Inhaltsplatzhalter 2"/>
          <p:cNvSpPr txBox="1">
            <a:spLocks/>
          </p:cNvSpPr>
          <p:nvPr/>
        </p:nvSpPr>
        <p:spPr bwMode="auto">
          <a:xfrm>
            <a:off x="234280" y="5805264"/>
            <a:ext cx="6858000" cy="504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lgn="l" defTabSz="628650" rtl="0" fontAlgn="base">
              <a:spcBef>
                <a:spcPct val="20000"/>
              </a:spcBef>
              <a:spcAft>
                <a:spcPct val="20000"/>
              </a:spcAft>
              <a:defRPr sz="2000" b="1">
                <a:solidFill>
                  <a:schemeClr val="tx1"/>
                </a:solidFill>
                <a:latin typeface="+mn-lt"/>
                <a:ea typeface="+mn-ea"/>
                <a:cs typeface="+mn-cs"/>
              </a:defRPr>
            </a:lvl1pPr>
            <a:lvl2pPr marL="471488" indent="-280988" algn="l" defTabSz="628650" rtl="0" fontAlgn="base">
              <a:spcBef>
                <a:spcPct val="20000"/>
              </a:spcBef>
              <a:spcAft>
                <a:spcPct val="0"/>
              </a:spcAft>
              <a:buChar char="–"/>
              <a:defRPr>
                <a:solidFill>
                  <a:schemeClr val="tx1"/>
                </a:solidFill>
                <a:latin typeface="+mn-lt"/>
              </a:defRPr>
            </a:lvl2pPr>
            <a:lvl3pPr marL="854075" indent="-285750" algn="l" defTabSz="628650" rtl="0" fontAlgn="base">
              <a:spcBef>
                <a:spcPct val="20000"/>
              </a:spcBef>
              <a:spcAft>
                <a:spcPct val="0"/>
              </a:spcAft>
              <a:buChar char="–"/>
              <a:defRPr sz="1600">
                <a:solidFill>
                  <a:schemeClr val="tx1"/>
                </a:solidFill>
                <a:latin typeface="+mn-lt"/>
              </a:defRPr>
            </a:lvl3pPr>
            <a:lvl4pPr marL="1330325" indent="-285750" algn="l" defTabSz="628650" rtl="0" fontAlgn="base">
              <a:spcBef>
                <a:spcPct val="20000"/>
              </a:spcBef>
              <a:spcAft>
                <a:spcPct val="0"/>
              </a:spcAft>
              <a:buChar char="–"/>
              <a:defRPr sz="1400">
                <a:solidFill>
                  <a:schemeClr val="tx1"/>
                </a:solidFill>
                <a:latin typeface="+mn-lt"/>
              </a:defRPr>
            </a:lvl4pPr>
            <a:lvl5pPr marL="1711325" indent="-190500" algn="l" defTabSz="628650" rtl="0" fontAlgn="base">
              <a:spcBef>
                <a:spcPct val="20000"/>
              </a:spcBef>
              <a:spcAft>
                <a:spcPct val="0"/>
              </a:spcAft>
              <a:buChar char="–"/>
              <a:defRPr sz="1200">
                <a:solidFill>
                  <a:schemeClr val="tx1"/>
                </a:solidFill>
                <a:latin typeface="+mn-lt"/>
              </a:defRPr>
            </a:lvl5pPr>
            <a:lvl6pPr marL="2168525" indent="-190500" algn="l" defTabSz="628650" rtl="0" fontAlgn="base">
              <a:spcBef>
                <a:spcPct val="20000"/>
              </a:spcBef>
              <a:spcAft>
                <a:spcPct val="0"/>
              </a:spcAft>
              <a:buChar char="–"/>
              <a:defRPr sz="1200">
                <a:solidFill>
                  <a:schemeClr val="tx1"/>
                </a:solidFill>
                <a:latin typeface="+mn-lt"/>
              </a:defRPr>
            </a:lvl6pPr>
            <a:lvl7pPr marL="2625725" indent="-190500" algn="l" defTabSz="628650" rtl="0" fontAlgn="base">
              <a:spcBef>
                <a:spcPct val="20000"/>
              </a:spcBef>
              <a:spcAft>
                <a:spcPct val="0"/>
              </a:spcAft>
              <a:buChar char="–"/>
              <a:defRPr sz="1200">
                <a:solidFill>
                  <a:schemeClr val="tx1"/>
                </a:solidFill>
                <a:latin typeface="+mn-lt"/>
              </a:defRPr>
            </a:lvl7pPr>
            <a:lvl8pPr marL="3082925" indent="-190500" algn="l" defTabSz="628650" rtl="0" fontAlgn="base">
              <a:spcBef>
                <a:spcPct val="20000"/>
              </a:spcBef>
              <a:spcAft>
                <a:spcPct val="0"/>
              </a:spcAft>
              <a:buChar char="–"/>
              <a:defRPr sz="1200">
                <a:solidFill>
                  <a:schemeClr val="tx1"/>
                </a:solidFill>
                <a:latin typeface="+mn-lt"/>
              </a:defRPr>
            </a:lvl8pPr>
            <a:lvl9pPr marL="3540125" indent="-190500" algn="l" defTabSz="628650" rtl="0" fontAlgn="base">
              <a:spcBef>
                <a:spcPct val="20000"/>
              </a:spcBef>
              <a:spcAft>
                <a:spcPct val="0"/>
              </a:spcAft>
              <a:buChar char="–"/>
              <a:defRPr sz="1200">
                <a:solidFill>
                  <a:schemeClr val="tx1"/>
                </a:solidFill>
                <a:latin typeface="+mn-lt"/>
              </a:defRPr>
            </a:lvl9pPr>
          </a:lstStyle>
          <a:p>
            <a:r>
              <a:rPr lang="de-DE" sz="1200" b="0" dirty="0"/>
              <a:t>Reuters Institute Digital News Survey </a:t>
            </a:r>
            <a:r>
              <a:rPr lang="de-DE" sz="1200" b="0" dirty="0" smtClean="0"/>
              <a:t>2013 </a:t>
            </a:r>
            <a:r>
              <a:rPr lang="de-DE" sz="1200" b="0" dirty="0"/>
              <a:t>/ Hans-Bredow-Institut </a:t>
            </a:r>
          </a:p>
          <a:p>
            <a:r>
              <a:rPr lang="de-DE" sz="1200" b="0" dirty="0" smtClean="0"/>
              <a:t>Frage: „Haben Sie in der letzten Woche eine Zeitung gekauft?“(Q6, Basis=1064, </a:t>
            </a:r>
            <a:r>
              <a:rPr lang="de-DE" sz="1200" b="0" dirty="0"/>
              <a:t>Angaben in Prozent)</a:t>
            </a:r>
          </a:p>
        </p:txBody>
      </p:sp>
      <p:graphicFrame>
        <p:nvGraphicFramePr>
          <p:cNvPr id="9" name="Diagramm 8"/>
          <p:cNvGraphicFramePr>
            <a:graphicFrameLocks/>
          </p:cNvGraphicFramePr>
          <p:nvPr>
            <p:extLst>
              <p:ext uri="{D42A27DB-BD31-4B8C-83A1-F6EECF244321}">
                <p14:modId xmlns:p14="http://schemas.microsoft.com/office/powerpoint/2010/main" val="2057734349"/>
              </p:ext>
            </p:extLst>
          </p:nvPr>
        </p:nvGraphicFramePr>
        <p:xfrm>
          <a:off x="250826" y="1844676"/>
          <a:ext cx="8425630" cy="38165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3639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graphicEl>
                                              <a:chart seriesIdx="1" categoryIdx="-4" bldStep="series"/>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graphicEl>
                                              <a:chart seriesIdx="2"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graphicEl>
                                              <a:chart seriesIdx="3" categoryIdx="-4" bldStep="series"/>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graphicEl>
                                              <a:chart seriesIdx="4"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Chart bld="series"/>
        </p:bldSub>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Bereits für online Nachrichten bezahlt?</a:t>
            </a:r>
            <a:endParaRPr lang="de-DE" dirty="0"/>
          </a:p>
        </p:txBody>
      </p:sp>
      <p:sp>
        <p:nvSpPr>
          <p:cNvPr id="3" name="Inhaltsplatzhalter 2"/>
          <p:cNvSpPr>
            <a:spLocks noGrp="1"/>
          </p:cNvSpPr>
          <p:nvPr>
            <p:ph idx="1"/>
          </p:nvPr>
        </p:nvSpPr>
        <p:spPr/>
        <p:txBody>
          <a:bodyPr/>
          <a:lstStyle/>
          <a:p>
            <a:endParaRPr lang="de-DE"/>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24</a:t>
            </a:fld>
            <a:endParaRPr lang="de-DE"/>
          </a:p>
        </p:txBody>
      </p:sp>
      <p:graphicFrame>
        <p:nvGraphicFramePr>
          <p:cNvPr id="6" name="Diagramm 5"/>
          <p:cNvGraphicFramePr>
            <a:graphicFrameLocks/>
          </p:cNvGraphicFramePr>
          <p:nvPr>
            <p:extLst>
              <p:ext uri="{D42A27DB-BD31-4B8C-83A1-F6EECF244321}">
                <p14:modId xmlns:p14="http://schemas.microsoft.com/office/powerpoint/2010/main" val="3096021481"/>
              </p:ext>
            </p:extLst>
          </p:nvPr>
        </p:nvGraphicFramePr>
        <p:xfrm>
          <a:off x="250825" y="1844674"/>
          <a:ext cx="8497639" cy="3888581"/>
        </p:xfrm>
        <a:graphic>
          <a:graphicData uri="http://schemas.openxmlformats.org/drawingml/2006/chart">
            <c:chart xmlns:c="http://schemas.openxmlformats.org/drawingml/2006/chart" xmlns:r="http://schemas.openxmlformats.org/officeDocument/2006/relationships" r:id="rId2"/>
          </a:graphicData>
        </a:graphic>
      </p:graphicFrame>
      <p:sp>
        <p:nvSpPr>
          <p:cNvPr id="7" name="Inhaltsplatzhalter 2"/>
          <p:cNvSpPr txBox="1">
            <a:spLocks/>
          </p:cNvSpPr>
          <p:nvPr/>
        </p:nvSpPr>
        <p:spPr bwMode="auto">
          <a:xfrm>
            <a:off x="221108" y="5733256"/>
            <a:ext cx="8527605"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lgn="l" defTabSz="628650" rtl="0" fontAlgn="base">
              <a:spcBef>
                <a:spcPct val="20000"/>
              </a:spcBef>
              <a:spcAft>
                <a:spcPct val="20000"/>
              </a:spcAft>
              <a:defRPr sz="2000" b="1">
                <a:solidFill>
                  <a:schemeClr val="tx1"/>
                </a:solidFill>
                <a:latin typeface="+mn-lt"/>
                <a:ea typeface="+mn-ea"/>
                <a:cs typeface="+mn-cs"/>
              </a:defRPr>
            </a:lvl1pPr>
            <a:lvl2pPr marL="471488" indent="-280988" algn="l" defTabSz="628650" rtl="0" fontAlgn="base">
              <a:spcBef>
                <a:spcPct val="20000"/>
              </a:spcBef>
              <a:spcAft>
                <a:spcPct val="0"/>
              </a:spcAft>
              <a:buChar char="–"/>
              <a:defRPr>
                <a:solidFill>
                  <a:schemeClr val="tx1"/>
                </a:solidFill>
                <a:latin typeface="+mn-lt"/>
              </a:defRPr>
            </a:lvl2pPr>
            <a:lvl3pPr marL="854075" indent="-285750" algn="l" defTabSz="628650" rtl="0" fontAlgn="base">
              <a:spcBef>
                <a:spcPct val="20000"/>
              </a:spcBef>
              <a:spcAft>
                <a:spcPct val="0"/>
              </a:spcAft>
              <a:buChar char="–"/>
              <a:defRPr sz="1600">
                <a:solidFill>
                  <a:schemeClr val="tx1"/>
                </a:solidFill>
                <a:latin typeface="+mn-lt"/>
              </a:defRPr>
            </a:lvl3pPr>
            <a:lvl4pPr marL="1330325" indent="-285750" algn="l" defTabSz="628650" rtl="0" fontAlgn="base">
              <a:spcBef>
                <a:spcPct val="20000"/>
              </a:spcBef>
              <a:spcAft>
                <a:spcPct val="0"/>
              </a:spcAft>
              <a:buChar char="–"/>
              <a:defRPr sz="1400">
                <a:solidFill>
                  <a:schemeClr val="tx1"/>
                </a:solidFill>
                <a:latin typeface="+mn-lt"/>
              </a:defRPr>
            </a:lvl4pPr>
            <a:lvl5pPr marL="1711325" indent="-190500" algn="l" defTabSz="628650" rtl="0" fontAlgn="base">
              <a:spcBef>
                <a:spcPct val="20000"/>
              </a:spcBef>
              <a:spcAft>
                <a:spcPct val="0"/>
              </a:spcAft>
              <a:buChar char="–"/>
              <a:defRPr sz="1200">
                <a:solidFill>
                  <a:schemeClr val="tx1"/>
                </a:solidFill>
                <a:latin typeface="+mn-lt"/>
              </a:defRPr>
            </a:lvl5pPr>
            <a:lvl6pPr marL="2168525" indent="-190500" algn="l" defTabSz="628650" rtl="0" fontAlgn="base">
              <a:spcBef>
                <a:spcPct val="20000"/>
              </a:spcBef>
              <a:spcAft>
                <a:spcPct val="0"/>
              </a:spcAft>
              <a:buChar char="–"/>
              <a:defRPr sz="1200">
                <a:solidFill>
                  <a:schemeClr val="tx1"/>
                </a:solidFill>
                <a:latin typeface="+mn-lt"/>
              </a:defRPr>
            </a:lvl6pPr>
            <a:lvl7pPr marL="2625725" indent="-190500" algn="l" defTabSz="628650" rtl="0" fontAlgn="base">
              <a:spcBef>
                <a:spcPct val="20000"/>
              </a:spcBef>
              <a:spcAft>
                <a:spcPct val="0"/>
              </a:spcAft>
              <a:buChar char="–"/>
              <a:defRPr sz="1200">
                <a:solidFill>
                  <a:schemeClr val="tx1"/>
                </a:solidFill>
                <a:latin typeface="+mn-lt"/>
              </a:defRPr>
            </a:lvl7pPr>
            <a:lvl8pPr marL="3082925" indent="-190500" algn="l" defTabSz="628650" rtl="0" fontAlgn="base">
              <a:spcBef>
                <a:spcPct val="20000"/>
              </a:spcBef>
              <a:spcAft>
                <a:spcPct val="0"/>
              </a:spcAft>
              <a:buChar char="–"/>
              <a:defRPr sz="1200">
                <a:solidFill>
                  <a:schemeClr val="tx1"/>
                </a:solidFill>
                <a:latin typeface="+mn-lt"/>
              </a:defRPr>
            </a:lvl8pPr>
            <a:lvl9pPr marL="3540125" indent="-190500" algn="l" defTabSz="628650" rtl="0" fontAlgn="base">
              <a:spcBef>
                <a:spcPct val="20000"/>
              </a:spcBef>
              <a:spcAft>
                <a:spcPct val="0"/>
              </a:spcAft>
              <a:buChar char="–"/>
              <a:defRPr sz="1200">
                <a:solidFill>
                  <a:schemeClr val="tx1"/>
                </a:solidFill>
                <a:latin typeface="+mn-lt"/>
              </a:defRPr>
            </a:lvl9pPr>
          </a:lstStyle>
          <a:p>
            <a:r>
              <a:rPr lang="de-DE" sz="1200" b="0" dirty="0"/>
              <a:t>Reuters Institute Digital News Survey </a:t>
            </a:r>
            <a:r>
              <a:rPr lang="de-DE" sz="1200" b="0" dirty="0" smtClean="0"/>
              <a:t>2013 </a:t>
            </a:r>
            <a:r>
              <a:rPr lang="de-DE" sz="1200" b="0" dirty="0"/>
              <a:t>/ Hans-Bredow-Institut </a:t>
            </a:r>
          </a:p>
          <a:p>
            <a:r>
              <a:rPr lang="de-DE" sz="1200" b="0" dirty="0" smtClean="0"/>
              <a:t>Frage: „Haben </a:t>
            </a:r>
            <a:r>
              <a:rPr lang="de-DE" sz="1200" b="0" dirty="0"/>
              <a:t>Sie schon einmal für Nachrichten in DIGITALER Form bezahlt oder haben Sie einen kostenpflichtigen Online-Nachrichtendienst in Anspruch genommen (zum Beispiel auf einer Webseite, per Handy, eine kostenpflichtige Nachrichten-App etc</a:t>
            </a:r>
            <a:r>
              <a:rPr lang="de-DE" sz="1200" b="0" dirty="0" smtClean="0"/>
              <a:t>.)? (Q7, Basis=1064, </a:t>
            </a:r>
            <a:r>
              <a:rPr lang="de-DE" sz="1200" b="0" dirty="0"/>
              <a:t>Angaben in Prozent)</a:t>
            </a:r>
          </a:p>
        </p:txBody>
      </p:sp>
    </p:spTree>
    <p:extLst>
      <p:ext uri="{BB962C8B-B14F-4D97-AF65-F5344CB8AC3E}">
        <p14:creationId xmlns:p14="http://schemas.microsoft.com/office/powerpoint/2010/main" val="757701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chart seriesIdx="0" categoryIdx="0" bldStep="ptIn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chart seriesIdx="0" categoryIdx="1" bldStep="ptInSeries"/>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graphicEl>
                                              <a:chart seriesIdx="0" categoryIdx="2" bldStep="ptInSeries"/>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chart seriesIdx="0" categoryIdx="3" bldStep="ptInSeries"/>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chart seriesIdx="0" categoryIdx="4" bldStep="ptInSeries"/>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graphicEl>
                                              <a:chart seriesIdx="0" categoryIdx="5" bldStep="ptInSeries"/>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chart seriesIdx="0" categoryIdx="6" bldStep="ptInSeries"/>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chart seriesIdx="1" categoryIdx="0" bldStep="ptInSeries"/>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graphicEl>
                                              <a:chart seriesIdx="1" categoryIdx="1" bldStep="ptInSeries"/>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graphicEl>
                                              <a:chart seriesIdx="1" categoryIdx="2" bldStep="ptInSeries"/>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
                                            <p:graphicEl>
                                              <a:chart seriesIdx="1" categoryIdx="3" bldStep="ptInSeries"/>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graphicEl>
                                              <a:chart seriesIdx="1" categoryIdx="4" bldStep="ptInSeries"/>
                                            </p:graphic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
                                            <p:graphicEl>
                                              <a:chart seriesIdx="1" categoryIdx="5" bldStep="ptInSeries"/>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
                                            <p:graphicEl>
                                              <a:chart seriesIdx="1" categoryIdx="6" bldStep="ptInSeries"/>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graphicEl>
                                              <a:chart seriesIdx="2" categoryIdx="0" bldStep="ptInSeries"/>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graphicEl>
                                              <a:chart seriesIdx="2" categoryIdx="1" bldStep="ptInSeries"/>
                                            </p:graphic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
                                            <p:graphicEl>
                                              <a:chart seriesIdx="2" categoryIdx="2" bldStep="ptInSeries"/>
                                            </p:graphic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
                                            <p:graphicEl>
                                              <a:chart seriesIdx="2" categoryIdx="3" bldStep="ptInSeries"/>
                                            </p:graphic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
                                            <p:graphicEl>
                                              <a:chart seriesIdx="2" categoryIdx="4" bldStep="ptInSeries"/>
                                            </p:graphic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
                                            <p:graphicEl>
                                              <a:chart seriesIdx="2" categoryIdx="5" bldStep="ptInSeries"/>
                                            </p:graphicEl>
                                          </p:spTgt>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6">
                                            <p:graphicEl>
                                              <a:chart seriesIdx="2" categoryIdx="6" bldStep="ptInSeries"/>
                                            </p:graphic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6">
                                            <p:graphicEl>
                                              <a:chart seriesIdx="3" categoryIdx="0" bldStep="ptInSeries"/>
                                            </p:graphic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6">
                                            <p:graphicEl>
                                              <a:chart seriesIdx="3" categoryIdx="1" bldStep="ptInSeries"/>
                                            </p:graphicEl>
                                          </p:spTgt>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6">
                                            <p:graphicEl>
                                              <a:chart seriesIdx="3" categoryIdx="2" bldStep="ptInSeries"/>
                                            </p:graphicEl>
                                          </p:spTgt>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
                                            <p:graphicEl>
                                              <a:chart seriesIdx="3" categoryIdx="3" bldStep="ptInSeries"/>
                                            </p:graphic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6">
                                            <p:graphicEl>
                                              <a:chart seriesIdx="3" categoryIdx="4" bldStep="ptInSeries"/>
                                            </p:graphicEl>
                                          </p:spTgt>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6">
                                            <p:graphicEl>
                                              <a:chart seriesIdx="3" categoryIdx="5" bldStep="ptInSeries"/>
                                            </p:graphicEl>
                                          </p:spTgt>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6">
                                            <p:graphicEl>
                                              <a:chart seriesIdx="3" categoryIdx="6" bldStep="ptInSeries"/>
                                            </p:graphic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6">
                                            <p:graphicEl>
                                              <a:chart seriesIdx="4" categoryIdx="0" bldStep="ptInSeries"/>
                                            </p:graphic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6">
                                            <p:graphicEl>
                                              <a:chart seriesIdx="4" categoryIdx="1" bldStep="ptInSeries"/>
                                            </p:graphicEl>
                                          </p:spTgt>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6">
                                            <p:graphicEl>
                                              <a:chart seriesIdx="4" categoryIdx="2" bldStep="ptInSeries"/>
                                            </p:graphicEl>
                                          </p:spTgt>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6">
                                            <p:graphicEl>
                                              <a:chart seriesIdx="4" categoryIdx="3" bldStep="ptInSeries"/>
                                            </p:graphicEl>
                                          </p:spTgt>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6">
                                            <p:graphicEl>
                                              <a:chart seriesIdx="4" categoryIdx="4" bldStep="ptInSeries"/>
                                            </p:graphicEl>
                                          </p:spTgt>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6">
                                            <p:graphicEl>
                                              <a:chart seriesIdx="4" categoryIdx="5" bldStep="ptInSeries"/>
                                            </p:graphicEl>
                                          </p:spTgt>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6">
                                            <p:graphicEl>
                                              <a:chart seriesIdx="4" categoryIdx="6" bldStep="ptIn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El"/>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Zukünftige Zahlbereitschaft für online Nachrichten</a:t>
            </a:r>
            <a:endParaRPr lang="de-DE" dirty="0"/>
          </a:p>
        </p:txBody>
      </p:sp>
      <p:sp>
        <p:nvSpPr>
          <p:cNvPr id="3" name="Inhaltsplatzhalter 2"/>
          <p:cNvSpPr>
            <a:spLocks noGrp="1"/>
          </p:cNvSpPr>
          <p:nvPr>
            <p:ph idx="1"/>
          </p:nvPr>
        </p:nvSpPr>
        <p:spPr/>
        <p:txBody>
          <a:bodyPr/>
          <a:lstStyle/>
          <a:p>
            <a:endParaRPr lang="de-DE" dirty="0"/>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25</a:t>
            </a:fld>
            <a:endParaRPr lang="de-DE"/>
          </a:p>
        </p:txBody>
      </p:sp>
      <p:graphicFrame>
        <p:nvGraphicFramePr>
          <p:cNvPr id="6" name="Diagramm 5"/>
          <p:cNvGraphicFramePr>
            <a:graphicFrameLocks/>
          </p:cNvGraphicFramePr>
          <p:nvPr>
            <p:extLst>
              <p:ext uri="{D42A27DB-BD31-4B8C-83A1-F6EECF244321}">
                <p14:modId xmlns:p14="http://schemas.microsoft.com/office/powerpoint/2010/main" val="2747594411"/>
              </p:ext>
            </p:extLst>
          </p:nvPr>
        </p:nvGraphicFramePr>
        <p:xfrm>
          <a:off x="250825" y="1844674"/>
          <a:ext cx="8497887" cy="3744565"/>
        </p:xfrm>
        <a:graphic>
          <a:graphicData uri="http://schemas.openxmlformats.org/drawingml/2006/chart">
            <c:chart xmlns:c="http://schemas.openxmlformats.org/drawingml/2006/chart" xmlns:r="http://schemas.openxmlformats.org/officeDocument/2006/relationships" r:id="rId2"/>
          </a:graphicData>
        </a:graphic>
      </p:graphicFrame>
      <p:sp>
        <p:nvSpPr>
          <p:cNvPr id="7" name="Inhaltsplatzhalter 2"/>
          <p:cNvSpPr txBox="1">
            <a:spLocks/>
          </p:cNvSpPr>
          <p:nvPr/>
        </p:nvSpPr>
        <p:spPr bwMode="auto">
          <a:xfrm>
            <a:off x="234279" y="5589240"/>
            <a:ext cx="8514433"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lgn="l" defTabSz="628650" rtl="0" fontAlgn="base">
              <a:spcBef>
                <a:spcPct val="20000"/>
              </a:spcBef>
              <a:spcAft>
                <a:spcPct val="20000"/>
              </a:spcAft>
              <a:defRPr sz="2000" b="1">
                <a:solidFill>
                  <a:schemeClr val="tx1"/>
                </a:solidFill>
                <a:latin typeface="+mn-lt"/>
                <a:ea typeface="+mn-ea"/>
                <a:cs typeface="+mn-cs"/>
              </a:defRPr>
            </a:lvl1pPr>
            <a:lvl2pPr marL="471488" indent="-280988" algn="l" defTabSz="628650" rtl="0" fontAlgn="base">
              <a:spcBef>
                <a:spcPct val="20000"/>
              </a:spcBef>
              <a:spcAft>
                <a:spcPct val="0"/>
              </a:spcAft>
              <a:buChar char="–"/>
              <a:defRPr>
                <a:solidFill>
                  <a:schemeClr val="tx1"/>
                </a:solidFill>
                <a:latin typeface="+mn-lt"/>
              </a:defRPr>
            </a:lvl2pPr>
            <a:lvl3pPr marL="854075" indent="-285750" algn="l" defTabSz="628650" rtl="0" fontAlgn="base">
              <a:spcBef>
                <a:spcPct val="20000"/>
              </a:spcBef>
              <a:spcAft>
                <a:spcPct val="0"/>
              </a:spcAft>
              <a:buChar char="–"/>
              <a:defRPr sz="1600">
                <a:solidFill>
                  <a:schemeClr val="tx1"/>
                </a:solidFill>
                <a:latin typeface="+mn-lt"/>
              </a:defRPr>
            </a:lvl3pPr>
            <a:lvl4pPr marL="1330325" indent="-285750" algn="l" defTabSz="628650" rtl="0" fontAlgn="base">
              <a:spcBef>
                <a:spcPct val="20000"/>
              </a:spcBef>
              <a:spcAft>
                <a:spcPct val="0"/>
              </a:spcAft>
              <a:buChar char="–"/>
              <a:defRPr sz="1400">
                <a:solidFill>
                  <a:schemeClr val="tx1"/>
                </a:solidFill>
                <a:latin typeface="+mn-lt"/>
              </a:defRPr>
            </a:lvl4pPr>
            <a:lvl5pPr marL="1711325" indent="-190500" algn="l" defTabSz="628650" rtl="0" fontAlgn="base">
              <a:spcBef>
                <a:spcPct val="20000"/>
              </a:spcBef>
              <a:spcAft>
                <a:spcPct val="0"/>
              </a:spcAft>
              <a:buChar char="–"/>
              <a:defRPr sz="1200">
                <a:solidFill>
                  <a:schemeClr val="tx1"/>
                </a:solidFill>
                <a:latin typeface="+mn-lt"/>
              </a:defRPr>
            </a:lvl5pPr>
            <a:lvl6pPr marL="2168525" indent="-190500" algn="l" defTabSz="628650" rtl="0" fontAlgn="base">
              <a:spcBef>
                <a:spcPct val="20000"/>
              </a:spcBef>
              <a:spcAft>
                <a:spcPct val="0"/>
              </a:spcAft>
              <a:buChar char="–"/>
              <a:defRPr sz="1200">
                <a:solidFill>
                  <a:schemeClr val="tx1"/>
                </a:solidFill>
                <a:latin typeface="+mn-lt"/>
              </a:defRPr>
            </a:lvl6pPr>
            <a:lvl7pPr marL="2625725" indent="-190500" algn="l" defTabSz="628650" rtl="0" fontAlgn="base">
              <a:spcBef>
                <a:spcPct val="20000"/>
              </a:spcBef>
              <a:spcAft>
                <a:spcPct val="0"/>
              </a:spcAft>
              <a:buChar char="–"/>
              <a:defRPr sz="1200">
                <a:solidFill>
                  <a:schemeClr val="tx1"/>
                </a:solidFill>
                <a:latin typeface="+mn-lt"/>
              </a:defRPr>
            </a:lvl7pPr>
            <a:lvl8pPr marL="3082925" indent="-190500" algn="l" defTabSz="628650" rtl="0" fontAlgn="base">
              <a:spcBef>
                <a:spcPct val="20000"/>
              </a:spcBef>
              <a:spcAft>
                <a:spcPct val="0"/>
              </a:spcAft>
              <a:buChar char="–"/>
              <a:defRPr sz="1200">
                <a:solidFill>
                  <a:schemeClr val="tx1"/>
                </a:solidFill>
                <a:latin typeface="+mn-lt"/>
              </a:defRPr>
            </a:lvl8pPr>
            <a:lvl9pPr marL="3540125" indent="-190500" algn="l" defTabSz="628650" rtl="0" fontAlgn="base">
              <a:spcBef>
                <a:spcPct val="20000"/>
              </a:spcBef>
              <a:spcAft>
                <a:spcPct val="0"/>
              </a:spcAft>
              <a:buChar char="–"/>
              <a:defRPr sz="1200">
                <a:solidFill>
                  <a:schemeClr val="tx1"/>
                </a:solidFill>
                <a:latin typeface="+mn-lt"/>
              </a:defRPr>
            </a:lvl9pPr>
          </a:lstStyle>
          <a:p>
            <a:r>
              <a:rPr lang="de-DE" sz="1200" b="0" dirty="0"/>
              <a:t>Reuters Institute Digital News Survey </a:t>
            </a:r>
            <a:r>
              <a:rPr lang="de-DE" sz="1200" b="0" dirty="0" smtClean="0"/>
              <a:t>2013 </a:t>
            </a:r>
            <a:r>
              <a:rPr lang="de-DE" sz="1200" b="0" dirty="0"/>
              <a:t>/ Hans-Bredow-Institut </a:t>
            </a:r>
          </a:p>
          <a:p>
            <a:r>
              <a:rPr lang="de-DE" sz="1200" b="0" dirty="0"/>
              <a:t>Sie haben angegeben, dass Sie im letzten Jahr _nicht_ für digitale Nachrichteninhalte bezahlt </a:t>
            </a:r>
            <a:r>
              <a:rPr lang="de-DE" sz="1200" b="0" dirty="0" smtClean="0"/>
              <a:t>haben. Wie </a:t>
            </a:r>
            <a:r>
              <a:rPr lang="de-DE" sz="1200" b="0" dirty="0"/>
              <a:t>wahrscheinlich ist es, dass Sie </a:t>
            </a:r>
            <a:r>
              <a:rPr lang="de-DE" sz="1200" b="0" dirty="0" smtClean="0"/>
              <a:t>in der Zukunft einmal </a:t>
            </a:r>
            <a:r>
              <a:rPr lang="de-DE" sz="1200" b="0" dirty="0"/>
              <a:t>für Online-Nachrichten bezahlen, die aus Quellen </a:t>
            </a:r>
            <a:r>
              <a:rPr lang="de-DE" sz="1200" b="0" dirty="0" smtClean="0"/>
              <a:t>stammen</a:t>
            </a:r>
            <a:r>
              <a:rPr lang="de-DE" sz="1200" b="0" dirty="0"/>
              <a:t>, die sie mögen?(</a:t>
            </a:r>
            <a:r>
              <a:rPr lang="de-DE" sz="1200" b="0" dirty="0" smtClean="0"/>
              <a:t>Q7b, Basis=950, </a:t>
            </a:r>
            <a:r>
              <a:rPr lang="de-DE" sz="1200" b="0" dirty="0"/>
              <a:t>Angaben in Prozent)</a:t>
            </a:r>
          </a:p>
        </p:txBody>
      </p:sp>
    </p:spTree>
    <p:extLst>
      <p:ext uri="{BB962C8B-B14F-4D97-AF65-F5344CB8AC3E}">
        <p14:creationId xmlns:p14="http://schemas.microsoft.com/office/powerpoint/2010/main" val="2443614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chart seriesIdx="0" categoryIdx="0" bldStep="ptInSeries"/>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chart seriesIdx="0" categoryIdx="1" bldStep="ptInSeries"/>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chart seriesIdx="0" categoryIdx="2" bldStep="ptInSeries"/>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chart seriesIdx="0" categoryIdx="3" bldStep="ptInSeries"/>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graphicEl>
                                              <a:chart seriesIdx="0" categoryIdx="4" bldStep="ptInSeries"/>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chart seriesIdx="0" categoryIdx="5" bldStep="ptInSeries"/>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chart seriesIdx="0" categoryIdx="6" bldStep="ptInSeries"/>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chart seriesIdx="1" categoryIdx="0" bldStep="ptInSeries"/>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chart seriesIdx="1" categoryIdx="1" bldStep="ptInSeries"/>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chart seriesIdx="1" categoryIdx="2" bldStep="ptInSeries"/>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chart seriesIdx="1" categoryIdx="3" bldStep="ptInSeries"/>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graphicEl>
                                              <a:chart seriesIdx="1" categoryIdx="4" bldStep="ptInSeries"/>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
                                            <p:graphicEl>
                                              <a:chart seriesIdx="1" categoryIdx="5" bldStep="ptInSeries"/>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graphicEl>
                                              <a:chart seriesIdx="1" categoryIdx="6" bldStep="ptInSeries"/>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graphicEl>
                                              <a:chart seriesIdx="2" categoryIdx="0" bldStep="ptInSeries"/>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graphicEl>
                                              <a:chart seriesIdx="2" categoryIdx="1" bldStep="ptInSeries"/>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
                                            <p:graphicEl>
                                              <a:chart seriesIdx="2" categoryIdx="2" bldStep="ptInSeries"/>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
                                            <p:graphicEl>
                                              <a:chart seriesIdx="2" categoryIdx="3" bldStep="ptInSeries"/>
                                            </p:graphic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
                                            <p:graphicEl>
                                              <a:chart seriesIdx="2" categoryIdx="4" bldStep="ptInSeries"/>
                                            </p:graphic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
                                            <p:graphicEl>
                                              <a:chart seriesIdx="2" categoryIdx="5" bldStep="ptInSeries"/>
                                            </p:graphic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
                                            <p:graphicEl>
                                              <a:chart seriesIdx="2" categoryIdx="6" bldStep="ptInSeries"/>
                                            </p:graphic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6">
                                            <p:graphicEl>
                                              <a:chart seriesIdx="3" categoryIdx="0" bldStep="ptInSeries"/>
                                            </p:graphic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6">
                                            <p:graphicEl>
                                              <a:chart seriesIdx="3" categoryIdx="1" bldStep="ptInSeries"/>
                                            </p:graphicEl>
                                          </p:spTgt>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6">
                                            <p:graphicEl>
                                              <a:chart seriesIdx="3" categoryIdx="2" bldStep="ptInSeries"/>
                                            </p:graphicEl>
                                          </p:spTgt>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6">
                                            <p:graphicEl>
                                              <a:chart seriesIdx="3" categoryIdx="3" bldStep="ptInSeries"/>
                                            </p:graphicEl>
                                          </p:spTgt>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6">
                                            <p:graphicEl>
                                              <a:chart seriesIdx="3" categoryIdx="4" bldStep="ptInSeries"/>
                                            </p:graphicEl>
                                          </p:spTgt>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
                                            <p:graphicEl>
                                              <a:chart seriesIdx="3" categoryIdx="5" bldStep="ptInSeries"/>
                                            </p:graphic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6">
                                            <p:graphicEl>
                                              <a:chart seriesIdx="3" categoryIdx="6" bldStep="ptInSeries"/>
                                            </p:graphic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6">
                                            <p:graphicEl>
                                              <a:chart seriesIdx="4" categoryIdx="0" bldStep="ptInSeries"/>
                                            </p:graphic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6">
                                            <p:graphicEl>
                                              <a:chart seriesIdx="4" categoryIdx="1" bldStep="ptInSeries"/>
                                            </p:graphicEl>
                                          </p:spTgt>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6">
                                            <p:graphicEl>
                                              <a:chart seriesIdx="4" categoryIdx="2" bldStep="ptInSeries"/>
                                            </p:graphicEl>
                                          </p:spTgt>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6">
                                            <p:graphicEl>
                                              <a:chart seriesIdx="4" categoryIdx="3" bldStep="ptInSeries"/>
                                            </p:graphicEl>
                                          </p:spTgt>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6">
                                            <p:graphicEl>
                                              <a:chart seriesIdx="4" categoryIdx="4" bldStep="ptInSeries"/>
                                            </p:graphicEl>
                                          </p:spTgt>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6">
                                            <p:graphicEl>
                                              <a:chart seriesIdx="4" categoryIdx="5" bldStep="ptInSeries"/>
                                            </p:graphicEl>
                                          </p:spTgt>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6">
                                            <p:graphicEl>
                                              <a:chart seriesIdx="4" categoryIdx="6" bldStep="ptIn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El"/>
        </p:bldSub>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228600"/>
            <a:ext cx="8610600" cy="990600"/>
          </a:xfrm>
        </p:spPr>
        <p:txBody>
          <a:bodyPr/>
          <a:lstStyle/>
          <a:p>
            <a:r>
              <a:rPr lang="de-DE" dirty="0" smtClean="0"/>
              <a:t>Zahlbereitschaft für Nachrichten</a:t>
            </a:r>
            <a:endParaRPr lang="de-DE" dirty="0"/>
          </a:p>
        </p:txBody>
      </p:sp>
      <p:sp>
        <p:nvSpPr>
          <p:cNvPr id="3" name="Inhaltsplatzhalter 2"/>
          <p:cNvSpPr>
            <a:spLocks noGrp="1"/>
          </p:cNvSpPr>
          <p:nvPr>
            <p:ph idx="1"/>
          </p:nvPr>
        </p:nvSpPr>
        <p:spPr>
          <a:xfrm>
            <a:off x="228600" y="1828800"/>
            <a:ext cx="6575648" cy="4495800"/>
          </a:xfrm>
        </p:spPr>
        <p:txBody>
          <a:bodyPr/>
          <a:lstStyle/>
          <a:p>
            <a:pPr marL="342900" indent="-342900">
              <a:buClr>
                <a:srgbClr val="FF7310"/>
              </a:buClr>
              <a:buFont typeface="Arial" pitchFamily="34" charset="0"/>
              <a:buChar char="•"/>
            </a:pPr>
            <a:r>
              <a:rPr lang="de-DE" sz="2200" b="0" dirty="0" smtClean="0"/>
              <a:t>Eine Zeitung zu kaufen ist eher eine Domäne älterer Bevölkerungsgruppen. Zwei Drittel der 18-24 Jährigen haben in der vergangenen Woche keine Zeitung erworben, im Vergleich zu ca. einem Viertel bei den über 55 Jährigen. </a:t>
            </a:r>
          </a:p>
          <a:p>
            <a:pPr marL="342900" indent="-342900">
              <a:buClr>
                <a:srgbClr val="FF7310"/>
              </a:buClr>
              <a:buFont typeface="Arial" pitchFamily="34" charset="0"/>
              <a:buChar char="•"/>
            </a:pPr>
            <a:r>
              <a:rPr lang="de-DE" sz="2200" b="0" dirty="0" smtClean="0"/>
              <a:t>11% der Bevölkerung mit Internetzugang haben bereits für digitale Nachrichteninhalte gezahlt (Vorjahr: 6%).</a:t>
            </a:r>
          </a:p>
          <a:p>
            <a:pPr marL="342900" indent="-342900">
              <a:buClr>
                <a:srgbClr val="FF7310"/>
              </a:buClr>
              <a:buFont typeface="Arial" pitchFamily="34" charset="0"/>
              <a:buChar char="•"/>
            </a:pPr>
            <a:r>
              <a:rPr lang="de-DE" sz="2200" b="0" dirty="0" smtClean="0"/>
              <a:t>Zukünftige Zahlbereitschaft ist für weitere ca. 10% wahrscheinlich. </a:t>
            </a:r>
          </a:p>
          <a:p>
            <a:pPr marL="342900" indent="-342900">
              <a:buClr>
                <a:srgbClr val="FF7310"/>
              </a:buClr>
              <a:buFont typeface="Arial" pitchFamily="34" charset="0"/>
              <a:buChar char="•"/>
            </a:pPr>
            <a:r>
              <a:rPr lang="de-DE" sz="2200" b="0" dirty="0" smtClean="0"/>
              <a:t>Zahlbereitschaft unter den </a:t>
            </a:r>
            <a:r>
              <a:rPr lang="de-DE" sz="2200" b="0" dirty="0" err="1" smtClean="0"/>
              <a:t>Tablet</a:t>
            </a:r>
            <a:r>
              <a:rPr lang="de-DE" sz="2200" b="0" dirty="0" smtClean="0"/>
              <a:t>- und Smartphone-Nutzern Nutzern vergleichsweise hoch.</a:t>
            </a:r>
          </a:p>
          <a:p>
            <a:pPr marL="342900" indent="-342900">
              <a:buClr>
                <a:srgbClr val="FF7310"/>
              </a:buClr>
              <a:buFont typeface="Arial" pitchFamily="34" charset="0"/>
              <a:buChar char="•"/>
            </a:pPr>
            <a:endParaRPr lang="de-DE" sz="2200" b="0" dirty="0" smtClean="0"/>
          </a:p>
          <a:p>
            <a:pPr marL="342900" indent="-342900">
              <a:buClr>
                <a:srgbClr val="FF7310"/>
              </a:buClr>
              <a:buFont typeface="Arial" pitchFamily="34" charset="0"/>
              <a:buChar char="•"/>
            </a:pPr>
            <a:endParaRPr lang="de-DE" sz="2200" b="0" dirty="0" smtClean="0"/>
          </a:p>
          <a:p>
            <a:pPr marL="342900" indent="-342900">
              <a:buClr>
                <a:srgbClr val="FF7310"/>
              </a:buClr>
              <a:buFont typeface="Arial" pitchFamily="34" charset="0"/>
              <a:buChar char="•"/>
            </a:pPr>
            <a:endParaRPr lang="de-DE" sz="2200" b="0" dirty="0" smtClean="0"/>
          </a:p>
          <a:p>
            <a:pPr marL="342900" indent="-342900">
              <a:buClr>
                <a:srgbClr val="FF7310"/>
              </a:buClr>
              <a:buFont typeface="Arial" pitchFamily="34" charset="0"/>
              <a:buChar char="•"/>
            </a:pPr>
            <a:endParaRPr lang="de-DE" sz="2200" b="0" dirty="0" smtClean="0"/>
          </a:p>
          <a:p>
            <a:pPr marL="342900" indent="-342900">
              <a:buClr>
                <a:srgbClr val="FF7310"/>
              </a:buClr>
              <a:buFont typeface="Arial" pitchFamily="34" charset="0"/>
              <a:buChar char="•"/>
            </a:pPr>
            <a:endParaRPr lang="de-DE" sz="2200" b="0" dirty="0"/>
          </a:p>
          <a:p>
            <a:pPr marL="342900" indent="-342900">
              <a:buClr>
                <a:srgbClr val="FF7310"/>
              </a:buClr>
              <a:buFont typeface="Arial" pitchFamily="34" charset="0"/>
              <a:buChar char="•"/>
            </a:pPr>
            <a:endParaRPr lang="de-DE" sz="2200" dirty="0"/>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26</a:t>
            </a:fld>
            <a:endParaRPr lang="de-DE"/>
          </a:p>
        </p:txBody>
      </p:sp>
    </p:spTree>
    <p:extLst>
      <p:ext uri="{BB962C8B-B14F-4D97-AF65-F5344CB8AC3E}">
        <p14:creationId xmlns:p14="http://schemas.microsoft.com/office/powerpoint/2010/main" val="11186151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Welche Geräte werden für Nachrichten verwendet?</a:t>
            </a:r>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27</a:t>
            </a:fld>
            <a:endParaRPr lang="de-DE"/>
          </a:p>
        </p:txBody>
      </p:sp>
      <p:sp>
        <p:nvSpPr>
          <p:cNvPr id="7" name="Inhaltsplatzhalter 2"/>
          <p:cNvSpPr txBox="1">
            <a:spLocks/>
          </p:cNvSpPr>
          <p:nvPr/>
        </p:nvSpPr>
        <p:spPr bwMode="auto">
          <a:xfrm>
            <a:off x="234279" y="5805264"/>
            <a:ext cx="8514433"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lgn="l" defTabSz="628650" rtl="0" fontAlgn="base">
              <a:spcBef>
                <a:spcPct val="20000"/>
              </a:spcBef>
              <a:spcAft>
                <a:spcPct val="20000"/>
              </a:spcAft>
              <a:defRPr sz="2000" b="1">
                <a:solidFill>
                  <a:schemeClr val="tx1"/>
                </a:solidFill>
                <a:latin typeface="+mn-lt"/>
                <a:ea typeface="+mn-ea"/>
                <a:cs typeface="+mn-cs"/>
              </a:defRPr>
            </a:lvl1pPr>
            <a:lvl2pPr marL="471488" indent="-280988" algn="l" defTabSz="628650" rtl="0" fontAlgn="base">
              <a:spcBef>
                <a:spcPct val="20000"/>
              </a:spcBef>
              <a:spcAft>
                <a:spcPct val="0"/>
              </a:spcAft>
              <a:buChar char="–"/>
              <a:defRPr>
                <a:solidFill>
                  <a:schemeClr val="tx1"/>
                </a:solidFill>
                <a:latin typeface="+mn-lt"/>
              </a:defRPr>
            </a:lvl2pPr>
            <a:lvl3pPr marL="854075" indent="-285750" algn="l" defTabSz="628650" rtl="0" fontAlgn="base">
              <a:spcBef>
                <a:spcPct val="20000"/>
              </a:spcBef>
              <a:spcAft>
                <a:spcPct val="0"/>
              </a:spcAft>
              <a:buChar char="–"/>
              <a:defRPr sz="1600">
                <a:solidFill>
                  <a:schemeClr val="tx1"/>
                </a:solidFill>
                <a:latin typeface="+mn-lt"/>
              </a:defRPr>
            </a:lvl3pPr>
            <a:lvl4pPr marL="1330325" indent="-285750" algn="l" defTabSz="628650" rtl="0" fontAlgn="base">
              <a:spcBef>
                <a:spcPct val="20000"/>
              </a:spcBef>
              <a:spcAft>
                <a:spcPct val="0"/>
              </a:spcAft>
              <a:buChar char="–"/>
              <a:defRPr sz="1400">
                <a:solidFill>
                  <a:schemeClr val="tx1"/>
                </a:solidFill>
                <a:latin typeface="+mn-lt"/>
              </a:defRPr>
            </a:lvl4pPr>
            <a:lvl5pPr marL="1711325" indent="-190500" algn="l" defTabSz="628650" rtl="0" fontAlgn="base">
              <a:spcBef>
                <a:spcPct val="20000"/>
              </a:spcBef>
              <a:spcAft>
                <a:spcPct val="0"/>
              </a:spcAft>
              <a:buChar char="–"/>
              <a:defRPr sz="1200">
                <a:solidFill>
                  <a:schemeClr val="tx1"/>
                </a:solidFill>
                <a:latin typeface="+mn-lt"/>
              </a:defRPr>
            </a:lvl5pPr>
            <a:lvl6pPr marL="2168525" indent="-190500" algn="l" defTabSz="628650" rtl="0" fontAlgn="base">
              <a:spcBef>
                <a:spcPct val="20000"/>
              </a:spcBef>
              <a:spcAft>
                <a:spcPct val="0"/>
              </a:spcAft>
              <a:buChar char="–"/>
              <a:defRPr sz="1200">
                <a:solidFill>
                  <a:schemeClr val="tx1"/>
                </a:solidFill>
                <a:latin typeface="+mn-lt"/>
              </a:defRPr>
            </a:lvl6pPr>
            <a:lvl7pPr marL="2625725" indent="-190500" algn="l" defTabSz="628650" rtl="0" fontAlgn="base">
              <a:spcBef>
                <a:spcPct val="20000"/>
              </a:spcBef>
              <a:spcAft>
                <a:spcPct val="0"/>
              </a:spcAft>
              <a:buChar char="–"/>
              <a:defRPr sz="1200">
                <a:solidFill>
                  <a:schemeClr val="tx1"/>
                </a:solidFill>
                <a:latin typeface="+mn-lt"/>
              </a:defRPr>
            </a:lvl7pPr>
            <a:lvl8pPr marL="3082925" indent="-190500" algn="l" defTabSz="628650" rtl="0" fontAlgn="base">
              <a:spcBef>
                <a:spcPct val="20000"/>
              </a:spcBef>
              <a:spcAft>
                <a:spcPct val="0"/>
              </a:spcAft>
              <a:buChar char="–"/>
              <a:defRPr sz="1200">
                <a:solidFill>
                  <a:schemeClr val="tx1"/>
                </a:solidFill>
                <a:latin typeface="+mn-lt"/>
              </a:defRPr>
            </a:lvl8pPr>
            <a:lvl9pPr marL="3540125" indent="-190500" algn="l" defTabSz="628650" rtl="0" fontAlgn="base">
              <a:spcBef>
                <a:spcPct val="20000"/>
              </a:spcBef>
              <a:spcAft>
                <a:spcPct val="0"/>
              </a:spcAft>
              <a:buChar char="–"/>
              <a:defRPr sz="1200">
                <a:solidFill>
                  <a:schemeClr val="tx1"/>
                </a:solidFill>
                <a:latin typeface="+mn-lt"/>
              </a:defRPr>
            </a:lvl9pPr>
          </a:lstStyle>
          <a:p>
            <a:r>
              <a:rPr lang="de-DE" sz="1200" b="0" dirty="0"/>
              <a:t>Reuters Institute Digital News Survey </a:t>
            </a:r>
            <a:r>
              <a:rPr lang="de-DE" sz="1200" b="0" dirty="0" smtClean="0"/>
              <a:t>2013 </a:t>
            </a:r>
            <a:r>
              <a:rPr lang="de-DE" sz="1200" b="0" dirty="0"/>
              <a:t>/ Hans-Bredow-Institut </a:t>
            </a:r>
          </a:p>
          <a:p>
            <a:r>
              <a:rPr lang="de-DE" sz="1200" b="0" dirty="0" smtClean="0"/>
              <a:t>Frage: Welche der folgenden Geräte verwenden Sie – ganz gleich für welchen Zweck? (Q8a, Basis: n=1064, Angaben </a:t>
            </a:r>
            <a:r>
              <a:rPr lang="de-DE" sz="1200" b="0" dirty="0"/>
              <a:t>in Prozent</a:t>
            </a:r>
            <a:r>
              <a:rPr lang="de-DE" sz="1200" b="0" dirty="0" smtClean="0"/>
              <a:t>)</a:t>
            </a:r>
          </a:p>
          <a:p>
            <a:r>
              <a:rPr lang="de-DE" sz="1200" b="0" dirty="0" smtClean="0"/>
              <a:t>Frage: Welche  der folgenden Geräte haben Sie in der letzten Woche für Nachrichten genutzt? (Q8b, Basis: n=1016, Angaben in Prozent)</a:t>
            </a:r>
            <a:endParaRPr lang="de-DE" sz="1200" b="0" dirty="0"/>
          </a:p>
        </p:txBody>
      </p:sp>
      <p:graphicFrame>
        <p:nvGraphicFramePr>
          <p:cNvPr id="8" name="Diagramm 7"/>
          <p:cNvGraphicFramePr>
            <a:graphicFrameLocks/>
          </p:cNvGraphicFramePr>
          <p:nvPr>
            <p:extLst>
              <p:ext uri="{D42A27DB-BD31-4B8C-83A1-F6EECF244321}">
                <p14:modId xmlns:p14="http://schemas.microsoft.com/office/powerpoint/2010/main" val="1404304147"/>
              </p:ext>
            </p:extLst>
          </p:nvPr>
        </p:nvGraphicFramePr>
        <p:xfrm>
          <a:off x="234279" y="1556792"/>
          <a:ext cx="7866113" cy="42484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56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graphicEl>
                                              <a:chart seriesIdx="1"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Chart bld="series"/>
        </p:bldSub>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28</a:t>
            </a:fld>
            <a:endParaRPr lang="de-DE"/>
          </a:p>
        </p:txBody>
      </p:sp>
      <p:sp>
        <p:nvSpPr>
          <p:cNvPr id="7" name="Rechteck 6"/>
          <p:cNvSpPr/>
          <p:nvPr/>
        </p:nvSpPr>
        <p:spPr bwMode="auto">
          <a:xfrm>
            <a:off x="0" y="1196752"/>
            <a:ext cx="8964488" cy="792088"/>
          </a:xfrm>
          <a:prstGeom prst="rect">
            <a:avLst/>
          </a:prstGeom>
          <a:solidFill>
            <a:schemeClr val="bg1"/>
          </a:solidFill>
          <a:ln>
            <a:noFill/>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2400" b="0" i="0" u="none" strike="noStrike" cap="none" normalizeH="0" baseline="0" smtClean="0">
              <a:ln>
                <a:noFill/>
              </a:ln>
              <a:solidFill>
                <a:schemeClr val="tx1"/>
              </a:solidFill>
              <a:effectLst/>
              <a:latin typeface="Times New Roman" pitchFamily="18" charset="0"/>
            </a:endParaRPr>
          </a:p>
        </p:txBody>
      </p:sp>
      <p:graphicFrame>
        <p:nvGraphicFramePr>
          <p:cNvPr id="6" name="Diagramm 5"/>
          <p:cNvGraphicFramePr>
            <a:graphicFrameLocks/>
          </p:cNvGraphicFramePr>
          <p:nvPr>
            <p:extLst>
              <p:ext uri="{D42A27DB-BD31-4B8C-83A1-F6EECF244321}">
                <p14:modId xmlns:p14="http://schemas.microsoft.com/office/powerpoint/2010/main" val="3398379822"/>
              </p:ext>
            </p:extLst>
          </p:nvPr>
        </p:nvGraphicFramePr>
        <p:xfrm>
          <a:off x="107504" y="260648"/>
          <a:ext cx="8208912" cy="6264696"/>
        </p:xfrm>
        <a:graphic>
          <a:graphicData uri="http://schemas.openxmlformats.org/drawingml/2006/chart">
            <c:chart xmlns:c="http://schemas.openxmlformats.org/drawingml/2006/chart" xmlns:r="http://schemas.openxmlformats.org/officeDocument/2006/relationships" r:id="rId2"/>
          </a:graphicData>
        </a:graphic>
      </p:graphicFrame>
      <p:sp>
        <p:nvSpPr>
          <p:cNvPr id="8" name="Titel 1"/>
          <p:cNvSpPr>
            <a:spLocks noGrp="1"/>
          </p:cNvSpPr>
          <p:nvPr>
            <p:ph type="title"/>
          </p:nvPr>
        </p:nvSpPr>
        <p:spPr>
          <a:xfrm>
            <a:off x="5633392" y="2852936"/>
            <a:ext cx="3331096" cy="990600"/>
          </a:xfrm>
        </p:spPr>
        <p:txBody>
          <a:bodyPr/>
          <a:lstStyle/>
          <a:p>
            <a:r>
              <a:rPr lang="de-DE" dirty="0" smtClean="0"/>
              <a:t>Nutzung von Nachrichten über verschiedene Geräte</a:t>
            </a:r>
            <a:endParaRPr lang="de-DE" dirty="0"/>
          </a:p>
        </p:txBody>
      </p:sp>
    </p:spTree>
    <p:extLst>
      <p:ext uri="{BB962C8B-B14F-4D97-AF65-F5344CB8AC3E}">
        <p14:creationId xmlns:p14="http://schemas.microsoft.com/office/powerpoint/2010/main" val="25998769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Wie werden Online-Nachrichten gefunden?</a:t>
            </a:r>
            <a:endParaRPr lang="de-DE" dirty="0"/>
          </a:p>
        </p:txBody>
      </p:sp>
      <p:graphicFrame>
        <p:nvGraphicFramePr>
          <p:cNvPr id="6" name="Inhaltsplatzhalter 5"/>
          <p:cNvGraphicFramePr>
            <a:graphicFrameLocks noGrp="1"/>
          </p:cNvGraphicFramePr>
          <p:nvPr>
            <p:ph idx="1"/>
            <p:extLst>
              <p:ext uri="{D42A27DB-BD31-4B8C-83A1-F6EECF244321}">
                <p14:modId xmlns:p14="http://schemas.microsoft.com/office/powerpoint/2010/main" val="3454201666"/>
              </p:ext>
            </p:extLst>
          </p:nvPr>
        </p:nvGraphicFramePr>
        <p:xfrm>
          <a:off x="228600" y="1700808"/>
          <a:ext cx="8447856" cy="4270375"/>
        </p:xfrm>
        <a:graphic>
          <a:graphicData uri="http://schemas.openxmlformats.org/drawingml/2006/table">
            <a:tbl>
              <a:tblPr firstRow="1" bandRow="1">
                <a:tableStyleId>{5C22544A-7EE6-4342-B048-85BDC9FD1C3A}</a:tableStyleId>
              </a:tblPr>
              <a:tblGrid>
                <a:gridCol w="7727776"/>
                <a:gridCol w="720080"/>
              </a:tblGrid>
              <a:tr h="370840">
                <a:tc>
                  <a:txBody>
                    <a:bodyPr/>
                    <a:lstStyle/>
                    <a:p>
                      <a:pPr algn="l" fontAlgn="ctr"/>
                      <a:r>
                        <a:rPr lang="de-DE" sz="1800" b="0" i="0" u="none" strike="noStrike" dirty="0">
                          <a:solidFill>
                            <a:schemeClr val="tx1"/>
                          </a:solidFill>
                          <a:effectLst/>
                          <a:latin typeface="Calibri" pitchFamily="34" charset="0"/>
                        </a:rPr>
                        <a:t>Mit einer allgemeinen Suchmaschine </a:t>
                      </a:r>
                      <a:r>
                        <a:rPr lang="de-DE" sz="1800" b="0" i="0" u="none" strike="noStrike" dirty="0" smtClean="0">
                          <a:solidFill>
                            <a:schemeClr val="tx1"/>
                          </a:solidFill>
                          <a:effectLst/>
                          <a:latin typeface="Calibri" pitchFamily="34" charset="0"/>
                        </a:rPr>
                        <a:t>(z.B. Google </a:t>
                      </a:r>
                      <a:r>
                        <a:rPr lang="de-DE" sz="1800" b="0" i="0" u="none" strike="noStrike" dirty="0">
                          <a:solidFill>
                            <a:schemeClr val="tx1"/>
                          </a:solidFill>
                          <a:effectLst/>
                          <a:latin typeface="Calibri" pitchFamily="34" charset="0"/>
                        </a:rPr>
                        <a:t>oder </a:t>
                      </a:r>
                      <a:r>
                        <a:rPr lang="de-DE" sz="1800" b="0" i="0" u="none" strike="noStrike" dirty="0" smtClean="0">
                          <a:solidFill>
                            <a:schemeClr val="tx1"/>
                          </a:solidFill>
                          <a:effectLst/>
                          <a:latin typeface="Calibri" pitchFamily="34" charset="0"/>
                        </a:rPr>
                        <a:t>Bing)</a:t>
                      </a:r>
                      <a:endParaRPr lang="de-DE" sz="1800" b="0" i="0" u="none" strike="noStrike" dirty="0">
                        <a:solidFill>
                          <a:schemeClr val="tx1"/>
                        </a:solidFill>
                        <a:effectLst/>
                        <a:latin typeface="Calibri" pitchFamily="34" charset="0"/>
                      </a:endParaRPr>
                    </a:p>
                  </a:txBody>
                  <a:tcPr marL="9525" marR="9525" marT="9525" marB="0" anchor="ctr">
                    <a:lnB w="12700" cap="flat" cmpd="sng" algn="ctr">
                      <a:noFill/>
                      <a:prstDash val="solid"/>
                      <a:round/>
                      <a:headEnd type="none" w="med" len="med"/>
                      <a:tailEnd type="none" w="med" len="med"/>
                    </a:lnB>
                    <a:solidFill>
                      <a:schemeClr val="accent5">
                        <a:lumMod val="20000"/>
                        <a:lumOff val="80000"/>
                      </a:schemeClr>
                    </a:solidFill>
                  </a:tcPr>
                </a:tc>
                <a:tc>
                  <a:txBody>
                    <a:bodyPr/>
                    <a:lstStyle/>
                    <a:p>
                      <a:pPr algn="ctr" fontAlgn="b"/>
                      <a:r>
                        <a:rPr lang="de-DE" sz="1800" b="0" i="0" u="none" strike="noStrike" dirty="0">
                          <a:solidFill>
                            <a:schemeClr val="tx1"/>
                          </a:solidFill>
                          <a:effectLst/>
                          <a:latin typeface="Calibri" pitchFamily="34" charset="0"/>
                        </a:rPr>
                        <a:t>40</a:t>
                      </a:r>
                    </a:p>
                  </a:txBody>
                  <a:tcPr marL="9525" marR="9525" marT="9525" marB="0" anchor="ctr">
                    <a:lnB w="12700" cap="flat" cmpd="sng" algn="ctr">
                      <a:noFill/>
                      <a:prstDash val="solid"/>
                      <a:round/>
                      <a:headEnd type="none" w="med" len="med"/>
                      <a:tailEnd type="none" w="med" len="med"/>
                    </a:lnB>
                    <a:solidFill>
                      <a:schemeClr val="accent5">
                        <a:lumMod val="20000"/>
                        <a:lumOff val="80000"/>
                      </a:schemeClr>
                    </a:solidFill>
                  </a:tcPr>
                </a:tc>
              </a:tr>
              <a:tr h="370840">
                <a:tc>
                  <a:txBody>
                    <a:bodyPr/>
                    <a:lstStyle/>
                    <a:p>
                      <a:pPr algn="l" fontAlgn="ctr"/>
                      <a:r>
                        <a:rPr lang="de-DE" sz="1800" b="0" i="0" u="none" strike="noStrike" dirty="0">
                          <a:solidFill>
                            <a:schemeClr val="tx1"/>
                          </a:solidFill>
                          <a:effectLst/>
                          <a:latin typeface="Calibri" pitchFamily="34" charset="0"/>
                        </a:rPr>
                        <a:t>Direkt über eine ausgewiesene Nachrichten-Webseite, mobile Webseite oder App</a:t>
                      </a:r>
                    </a:p>
                  </a:txBody>
                  <a:tcPr marL="9525" marR="9525" marT="9525" marB="0" anchor="ctr">
                    <a:lnT w="12700" cap="flat" cmpd="sng" algn="ctr">
                      <a:noFill/>
                      <a:prstDash val="solid"/>
                      <a:round/>
                      <a:headEnd type="none" w="med" len="med"/>
                      <a:tailEnd type="none" w="med" len="med"/>
                    </a:lnT>
                  </a:tcPr>
                </a:tc>
                <a:tc>
                  <a:txBody>
                    <a:bodyPr/>
                    <a:lstStyle/>
                    <a:p>
                      <a:pPr algn="ctr" fontAlgn="b"/>
                      <a:r>
                        <a:rPr lang="de-DE" sz="1800" b="0" i="0" u="none" strike="noStrike" dirty="0">
                          <a:solidFill>
                            <a:schemeClr val="tx1"/>
                          </a:solidFill>
                          <a:effectLst/>
                          <a:latin typeface="Calibri" pitchFamily="34" charset="0"/>
                        </a:rPr>
                        <a:t>32</a:t>
                      </a:r>
                    </a:p>
                  </a:txBody>
                  <a:tcPr marL="9525" marR="9525" marT="9525" marB="0" anchor="ctr">
                    <a:lnT w="12700" cap="flat" cmpd="sng" algn="ctr">
                      <a:noFill/>
                      <a:prstDash val="solid"/>
                      <a:round/>
                      <a:headEnd type="none" w="med" len="med"/>
                      <a:tailEnd type="none" w="med" len="med"/>
                    </a:lnT>
                  </a:tcPr>
                </a:tc>
              </a:tr>
              <a:tr h="370840">
                <a:tc>
                  <a:txBody>
                    <a:bodyPr/>
                    <a:lstStyle/>
                    <a:p>
                      <a:pPr algn="l" fontAlgn="ctr"/>
                      <a:r>
                        <a:rPr lang="en-GB" sz="1800" b="0" i="0" u="none" strike="noStrike" dirty="0">
                          <a:solidFill>
                            <a:schemeClr val="tx1"/>
                          </a:solidFill>
                          <a:effectLst/>
                          <a:latin typeface="Calibri" pitchFamily="34" charset="0"/>
                        </a:rPr>
                        <a:t>E-Mail-Newsletter</a:t>
                      </a:r>
                    </a:p>
                  </a:txBody>
                  <a:tcPr marL="9525" marR="9525" marT="9525" marB="0" anchor="ctr"/>
                </a:tc>
                <a:tc>
                  <a:txBody>
                    <a:bodyPr/>
                    <a:lstStyle/>
                    <a:p>
                      <a:pPr algn="ctr" fontAlgn="b"/>
                      <a:r>
                        <a:rPr lang="de-DE" sz="1800" b="0" i="0" u="none" strike="noStrike" dirty="0">
                          <a:solidFill>
                            <a:schemeClr val="tx1"/>
                          </a:solidFill>
                          <a:effectLst/>
                          <a:latin typeface="Calibri" pitchFamily="34" charset="0"/>
                        </a:rPr>
                        <a:t>22</a:t>
                      </a:r>
                    </a:p>
                  </a:txBody>
                  <a:tcPr marL="9525" marR="9525" marT="9525" marB="0" anchor="ctr"/>
                </a:tc>
              </a:tr>
              <a:tr h="370840">
                <a:tc>
                  <a:txBody>
                    <a:bodyPr/>
                    <a:lstStyle/>
                    <a:p>
                      <a:pPr algn="l" fontAlgn="ctr"/>
                      <a:r>
                        <a:rPr lang="de-DE" sz="1800" b="0" i="0" u="none" strike="noStrike" dirty="0">
                          <a:solidFill>
                            <a:schemeClr val="tx1"/>
                          </a:solidFill>
                          <a:effectLst/>
                          <a:latin typeface="Calibri" pitchFamily="34" charset="0"/>
                        </a:rPr>
                        <a:t>Benachrichtigung von Freunden, Kollegen oder Familie</a:t>
                      </a:r>
                    </a:p>
                  </a:txBody>
                  <a:tcPr marL="9525" marR="9525" marT="9525" marB="0" anchor="ctr"/>
                </a:tc>
                <a:tc>
                  <a:txBody>
                    <a:bodyPr/>
                    <a:lstStyle/>
                    <a:p>
                      <a:pPr algn="ctr" fontAlgn="b"/>
                      <a:r>
                        <a:rPr lang="de-DE" sz="1800" b="0" i="0" u="none" strike="noStrike" dirty="0">
                          <a:solidFill>
                            <a:schemeClr val="tx1"/>
                          </a:solidFill>
                          <a:effectLst/>
                          <a:latin typeface="Calibri" pitchFamily="34" charset="0"/>
                        </a:rPr>
                        <a:t>20</a:t>
                      </a:r>
                    </a:p>
                  </a:txBody>
                  <a:tcPr marL="9525" marR="9525" marT="9525" marB="0" anchor="ctr"/>
                </a:tc>
              </a:tr>
              <a:tr h="370840">
                <a:tc>
                  <a:txBody>
                    <a:bodyPr/>
                    <a:lstStyle/>
                    <a:p>
                      <a:pPr algn="l" fontAlgn="ctr"/>
                      <a:r>
                        <a:rPr lang="de-DE" sz="1800" b="0" i="0" u="none" strike="noStrike" dirty="0">
                          <a:solidFill>
                            <a:schemeClr val="tx1"/>
                          </a:solidFill>
                          <a:effectLst/>
                          <a:latin typeface="Calibri" pitchFamily="34" charset="0"/>
                        </a:rPr>
                        <a:t>Mit einer speziellen Nachrichtensuchmaschine wie Google News</a:t>
                      </a:r>
                    </a:p>
                  </a:txBody>
                  <a:tcPr marL="9525" marR="9525" marT="9525" marB="0" anchor="ctr"/>
                </a:tc>
                <a:tc>
                  <a:txBody>
                    <a:bodyPr/>
                    <a:lstStyle/>
                    <a:p>
                      <a:pPr algn="ctr" fontAlgn="b"/>
                      <a:r>
                        <a:rPr lang="de-DE" sz="1800" b="0" i="0" u="none" strike="noStrike" dirty="0">
                          <a:solidFill>
                            <a:schemeClr val="tx1"/>
                          </a:solidFill>
                          <a:effectLst/>
                          <a:latin typeface="Calibri" pitchFamily="34" charset="0"/>
                        </a:rPr>
                        <a:t>16</a:t>
                      </a:r>
                    </a:p>
                  </a:txBody>
                  <a:tcPr marL="9525" marR="9525" marT="9525" marB="0" anchor="ctr"/>
                </a:tc>
              </a:tr>
              <a:tr h="370840">
                <a:tc>
                  <a:txBody>
                    <a:bodyPr/>
                    <a:lstStyle/>
                    <a:p>
                      <a:pPr algn="l" fontAlgn="ctr"/>
                      <a:r>
                        <a:rPr lang="de-DE" sz="1800" b="0" i="0" u="none" strike="noStrike" dirty="0">
                          <a:solidFill>
                            <a:schemeClr val="tx1"/>
                          </a:solidFill>
                          <a:effectLst/>
                          <a:latin typeface="Calibri" pitchFamily="34" charset="0"/>
                        </a:rPr>
                        <a:t>Webseite oder mobile Webseite, die Nachrichten-Links zusammenfasst </a:t>
                      </a:r>
                      <a:r>
                        <a:rPr lang="de-DE" sz="1800" b="0" i="0" u="none" strike="noStrike" dirty="0" smtClean="0">
                          <a:solidFill>
                            <a:schemeClr val="tx1"/>
                          </a:solidFill>
                          <a:effectLst/>
                          <a:latin typeface="Calibri" pitchFamily="34" charset="0"/>
                        </a:rPr>
                        <a:t>(z.B</a:t>
                      </a:r>
                      <a:r>
                        <a:rPr lang="de-DE" sz="1800" b="0" i="0" u="none" strike="noStrike" dirty="0">
                          <a:solidFill>
                            <a:schemeClr val="tx1"/>
                          </a:solidFill>
                          <a:effectLst/>
                          <a:latin typeface="Calibri" pitchFamily="34" charset="0"/>
                        </a:rPr>
                        <a:t>. MSN, </a:t>
                      </a:r>
                      <a:r>
                        <a:rPr lang="de-DE" sz="1800" b="0" i="0" u="none" strike="noStrike" dirty="0" err="1">
                          <a:solidFill>
                            <a:schemeClr val="tx1"/>
                          </a:solidFill>
                          <a:effectLst/>
                          <a:latin typeface="Calibri" pitchFamily="34" charset="0"/>
                        </a:rPr>
                        <a:t>Huffington</a:t>
                      </a:r>
                      <a:r>
                        <a:rPr lang="de-DE" sz="1800" b="0" i="0" u="none" strike="noStrike" dirty="0">
                          <a:solidFill>
                            <a:schemeClr val="tx1"/>
                          </a:solidFill>
                          <a:effectLst/>
                          <a:latin typeface="Calibri" pitchFamily="34" charset="0"/>
                        </a:rPr>
                        <a:t> Post oder </a:t>
                      </a:r>
                      <a:r>
                        <a:rPr lang="de-DE" sz="1800" b="0" i="0" u="none" strike="noStrike" dirty="0" smtClean="0">
                          <a:solidFill>
                            <a:schemeClr val="tx1"/>
                          </a:solidFill>
                          <a:effectLst/>
                          <a:latin typeface="Calibri" pitchFamily="34" charset="0"/>
                        </a:rPr>
                        <a:t>Yahoo)</a:t>
                      </a:r>
                      <a:endParaRPr lang="de-DE" sz="1800" b="0" i="0" u="none" strike="noStrike" dirty="0">
                        <a:solidFill>
                          <a:schemeClr val="tx1"/>
                        </a:solidFill>
                        <a:effectLst/>
                        <a:latin typeface="Calibri" pitchFamily="34" charset="0"/>
                      </a:endParaRPr>
                    </a:p>
                  </a:txBody>
                  <a:tcPr marL="9525" marR="9525" marT="9525" marB="0" anchor="ctr"/>
                </a:tc>
                <a:tc>
                  <a:txBody>
                    <a:bodyPr/>
                    <a:lstStyle/>
                    <a:p>
                      <a:pPr algn="ctr" fontAlgn="b"/>
                      <a:r>
                        <a:rPr lang="de-DE" sz="1800" b="0" i="0" u="none" strike="noStrike" dirty="0">
                          <a:solidFill>
                            <a:schemeClr val="tx1"/>
                          </a:solidFill>
                          <a:effectLst/>
                          <a:latin typeface="Calibri" pitchFamily="34" charset="0"/>
                        </a:rPr>
                        <a:t>16</a:t>
                      </a:r>
                    </a:p>
                  </a:txBody>
                  <a:tcPr marL="9525" marR="9525" marT="9525" marB="0" anchor="ctr"/>
                </a:tc>
              </a:tr>
              <a:tr h="370840">
                <a:tc>
                  <a:txBody>
                    <a:bodyPr/>
                    <a:lstStyle/>
                    <a:p>
                      <a:pPr algn="l" fontAlgn="ctr"/>
                      <a:r>
                        <a:rPr lang="de-DE" sz="1800" b="0" i="0" u="none" strike="noStrike" dirty="0">
                          <a:solidFill>
                            <a:schemeClr val="tx1"/>
                          </a:solidFill>
                          <a:effectLst/>
                          <a:latin typeface="Calibri" pitchFamily="34" charset="0"/>
                        </a:rPr>
                        <a:t>Soziale Netzwerke wie Facebook oder </a:t>
                      </a:r>
                      <a:r>
                        <a:rPr lang="de-DE" sz="1800" b="0" i="0" u="none" strike="noStrike" dirty="0" err="1">
                          <a:solidFill>
                            <a:schemeClr val="tx1"/>
                          </a:solidFill>
                          <a:effectLst/>
                          <a:latin typeface="Calibri" pitchFamily="34" charset="0"/>
                        </a:rPr>
                        <a:t>Twitter</a:t>
                      </a:r>
                      <a:endParaRPr lang="de-DE" sz="1800" b="0" i="0" u="none" strike="noStrike" dirty="0">
                        <a:solidFill>
                          <a:schemeClr val="tx1"/>
                        </a:solidFill>
                        <a:effectLst/>
                        <a:latin typeface="Calibri" pitchFamily="34" charset="0"/>
                      </a:endParaRPr>
                    </a:p>
                  </a:txBody>
                  <a:tcPr marL="9525" marR="9525" marT="9525" marB="0" anchor="ctr"/>
                </a:tc>
                <a:tc>
                  <a:txBody>
                    <a:bodyPr/>
                    <a:lstStyle/>
                    <a:p>
                      <a:pPr algn="ctr" fontAlgn="b"/>
                      <a:r>
                        <a:rPr lang="de-DE" sz="1800" b="0" i="0" u="none" strike="noStrike" dirty="0">
                          <a:solidFill>
                            <a:schemeClr val="tx1"/>
                          </a:solidFill>
                          <a:effectLst/>
                          <a:latin typeface="Calibri" pitchFamily="34" charset="0"/>
                        </a:rPr>
                        <a:t>15</a:t>
                      </a:r>
                    </a:p>
                  </a:txBody>
                  <a:tcPr marL="9525" marR="9525" marT="9525" marB="0" anchor="ctr"/>
                </a:tc>
              </a:tr>
              <a:tr h="370840">
                <a:tc>
                  <a:txBody>
                    <a:bodyPr/>
                    <a:lstStyle/>
                    <a:p>
                      <a:pPr algn="l" fontAlgn="ctr"/>
                      <a:r>
                        <a:rPr lang="de-DE" sz="1800" b="0" i="0" u="none" strike="noStrike" dirty="0">
                          <a:solidFill>
                            <a:schemeClr val="tx1"/>
                          </a:solidFill>
                          <a:effectLst/>
                          <a:latin typeface="Calibri" pitchFamily="34" charset="0"/>
                        </a:rPr>
                        <a:t>Benachrichtigung über eine neue Nachricht (aus dem Internet oder über das Handy)</a:t>
                      </a:r>
                    </a:p>
                  </a:txBody>
                  <a:tcPr marL="9525" marR="9525" marT="9525" marB="0" anchor="ctr"/>
                </a:tc>
                <a:tc>
                  <a:txBody>
                    <a:bodyPr/>
                    <a:lstStyle/>
                    <a:p>
                      <a:pPr algn="ctr" fontAlgn="b"/>
                      <a:r>
                        <a:rPr lang="de-DE" sz="1800" b="0" i="0" u="none" strike="noStrike" dirty="0">
                          <a:solidFill>
                            <a:schemeClr val="tx1"/>
                          </a:solidFill>
                          <a:effectLst/>
                          <a:latin typeface="Calibri" pitchFamily="34" charset="0"/>
                        </a:rPr>
                        <a:t>12</a:t>
                      </a:r>
                    </a:p>
                  </a:txBody>
                  <a:tcPr marL="9525" marR="9525" marT="9525" marB="0" anchor="ctr"/>
                </a:tc>
              </a:tr>
              <a:tr h="370840">
                <a:tc>
                  <a:txBody>
                    <a:bodyPr/>
                    <a:lstStyle/>
                    <a:p>
                      <a:pPr algn="l" fontAlgn="ctr"/>
                      <a:r>
                        <a:rPr lang="de-DE" sz="1800" b="0" i="0" u="none" strike="noStrike" dirty="0">
                          <a:solidFill>
                            <a:schemeClr val="tx1"/>
                          </a:solidFill>
                          <a:effectLst/>
                          <a:latin typeface="Calibri" pitchFamily="34" charset="0"/>
                        </a:rPr>
                        <a:t>Newsreader-Apps, die Nachrichten-Links bündeln </a:t>
                      </a:r>
                      <a:r>
                        <a:rPr lang="de-DE" sz="1800" b="0" i="0" u="none" strike="noStrike" dirty="0" smtClean="0">
                          <a:solidFill>
                            <a:schemeClr val="tx1"/>
                          </a:solidFill>
                          <a:effectLst/>
                          <a:latin typeface="Calibri" pitchFamily="34" charset="0"/>
                        </a:rPr>
                        <a:t>(z.B</a:t>
                      </a:r>
                      <a:r>
                        <a:rPr lang="de-DE" sz="1800" b="0" i="0" u="none" strike="noStrike" dirty="0">
                          <a:solidFill>
                            <a:schemeClr val="tx1"/>
                          </a:solidFill>
                          <a:effectLst/>
                          <a:latin typeface="Calibri" pitchFamily="34" charset="0"/>
                        </a:rPr>
                        <a:t>. </a:t>
                      </a:r>
                      <a:r>
                        <a:rPr lang="de-DE" sz="1800" b="0" i="0" u="none" strike="noStrike" dirty="0" err="1">
                          <a:solidFill>
                            <a:schemeClr val="tx1"/>
                          </a:solidFill>
                          <a:effectLst/>
                          <a:latin typeface="Calibri" pitchFamily="34" charset="0"/>
                        </a:rPr>
                        <a:t>Flipboard</a:t>
                      </a:r>
                      <a:r>
                        <a:rPr lang="de-DE" sz="1800" b="0" i="0" u="none" strike="noStrike" dirty="0">
                          <a:solidFill>
                            <a:schemeClr val="tx1"/>
                          </a:solidFill>
                          <a:effectLst/>
                          <a:latin typeface="Calibri" pitchFamily="34" charset="0"/>
                        </a:rPr>
                        <a:t>/</a:t>
                      </a:r>
                      <a:r>
                        <a:rPr lang="de-DE" sz="1800" b="0" i="0" u="none" strike="noStrike" dirty="0" err="1">
                          <a:solidFill>
                            <a:schemeClr val="tx1"/>
                          </a:solidFill>
                          <a:effectLst/>
                          <a:latin typeface="Calibri" pitchFamily="34" charset="0"/>
                        </a:rPr>
                        <a:t>Zite</a:t>
                      </a:r>
                      <a:r>
                        <a:rPr lang="de-DE" sz="1800" b="0" i="0" u="none" strike="noStrike" dirty="0">
                          <a:solidFill>
                            <a:schemeClr val="tx1"/>
                          </a:solidFill>
                          <a:effectLst/>
                          <a:latin typeface="Calibri" pitchFamily="34" charset="0"/>
                        </a:rPr>
                        <a:t>/Google </a:t>
                      </a:r>
                      <a:r>
                        <a:rPr lang="de-DE" sz="1800" b="0" i="0" u="none" strike="noStrike" dirty="0" err="1" smtClean="0">
                          <a:solidFill>
                            <a:schemeClr val="tx1"/>
                          </a:solidFill>
                          <a:effectLst/>
                          <a:latin typeface="Calibri" pitchFamily="34" charset="0"/>
                        </a:rPr>
                        <a:t>Currents</a:t>
                      </a:r>
                      <a:r>
                        <a:rPr lang="de-DE" sz="1800" b="0" i="0" u="none" strike="noStrike" dirty="0" smtClean="0">
                          <a:solidFill>
                            <a:schemeClr val="tx1"/>
                          </a:solidFill>
                          <a:effectLst/>
                          <a:latin typeface="Calibri" pitchFamily="34" charset="0"/>
                        </a:rPr>
                        <a:t>)</a:t>
                      </a:r>
                      <a:endParaRPr lang="de-DE" sz="1800" b="0" i="0" u="none" strike="noStrike" dirty="0">
                        <a:solidFill>
                          <a:schemeClr val="tx1"/>
                        </a:solidFill>
                        <a:effectLst/>
                        <a:latin typeface="Calibri" pitchFamily="34" charset="0"/>
                      </a:endParaRPr>
                    </a:p>
                  </a:txBody>
                  <a:tcPr marL="9525" marR="9525" marT="9525" marB="0" anchor="ctr"/>
                </a:tc>
                <a:tc>
                  <a:txBody>
                    <a:bodyPr/>
                    <a:lstStyle/>
                    <a:p>
                      <a:pPr algn="ctr" fontAlgn="b"/>
                      <a:r>
                        <a:rPr lang="de-DE" sz="1800" b="0" i="0" u="none" strike="noStrike" dirty="0">
                          <a:solidFill>
                            <a:schemeClr val="tx1"/>
                          </a:solidFill>
                          <a:effectLst/>
                          <a:latin typeface="Calibri" pitchFamily="34" charset="0"/>
                        </a:rPr>
                        <a:t>3</a:t>
                      </a:r>
                    </a:p>
                  </a:txBody>
                  <a:tcPr marL="9525" marR="9525" marT="9525" marB="0" anchor="ctr"/>
                </a:tc>
              </a:tr>
              <a:tr h="370840">
                <a:tc>
                  <a:txBody>
                    <a:bodyPr/>
                    <a:lstStyle/>
                    <a:p>
                      <a:pPr algn="l" fontAlgn="ctr"/>
                      <a:r>
                        <a:rPr lang="en-GB" sz="1800" b="0" i="0" u="none" strike="noStrike" dirty="0">
                          <a:solidFill>
                            <a:schemeClr val="tx1"/>
                          </a:solidFill>
                          <a:effectLst/>
                          <a:latin typeface="Calibri" pitchFamily="34" charset="0"/>
                        </a:rPr>
                        <a:t>Blog </a:t>
                      </a:r>
                      <a:r>
                        <a:rPr lang="en-GB" sz="1800" b="0" i="0" u="none" strike="noStrike" dirty="0" err="1">
                          <a:solidFill>
                            <a:schemeClr val="tx1"/>
                          </a:solidFill>
                          <a:effectLst/>
                          <a:latin typeface="Calibri" pitchFamily="34" charset="0"/>
                        </a:rPr>
                        <a:t>oder</a:t>
                      </a:r>
                      <a:r>
                        <a:rPr lang="en-GB" sz="1800" b="0" i="0" u="none" strike="noStrike" dirty="0">
                          <a:solidFill>
                            <a:schemeClr val="tx1"/>
                          </a:solidFill>
                          <a:effectLst/>
                          <a:latin typeface="Calibri" pitchFamily="34" charset="0"/>
                        </a:rPr>
                        <a:t> private </a:t>
                      </a:r>
                      <a:r>
                        <a:rPr lang="en-GB" sz="1800" b="0" i="0" u="none" strike="noStrike" dirty="0" err="1">
                          <a:solidFill>
                            <a:schemeClr val="tx1"/>
                          </a:solidFill>
                          <a:effectLst/>
                          <a:latin typeface="Calibri" pitchFamily="34" charset="0"/>
                        </a:rPr>
                        <a:t>Webseite</a:t>
                      </a:r>
                      <a:endParaRPr lang="en-GB" sz="1800" b="0" i="0" u="none" strike="noStrike" dirty="0">
                        <a:solidFill>
                          <a:schemeClr val="tx1"/>
                        </a:solidFill>
                        <a:effectLst/>
                        <a:latin typeface="Calibri" pitchFamily="34" charset="0"/>
                      </a:endParaRPr>
                    </a:p>
                  </a:txBody>
                  <a:tcPr marL="9525" marR="9525" marT="9525" marB="0" anchor="ctr"/>
                </a:tc>
                <a:tc>
                  <a:txBody>
                    <a:bodyPr/>
                    <a:lstStyle/>
                    <a:p>
                      <a:pPr algn="ctr" fontAlgn="b"/>
                      <a:r>
                        <a:rPr lang="de-DE" sz="1800" b="0" i="0" u="none" strike="noStrike" dirty="0">
                          <a:solidFill>
                            <a:schemeClr val="tx1"/>
                          </a:solidFill>
                          <a:effectLst/>
                          <a:latin typeface="Calibri" pitchFamily="34" charset="0"/>
                        </a:rPr>
                        <a:t>3</a:t>
                      </a:r>
                    </a:p>
                  </a:txBody>
                  <a:tcPr marL="9525" marR="9525" marT="9525" marB="0" anchor="ctr"/>
                </a:tc>
              </a:tr>
            </a:tbl>
          </a:graphicData>
        </a:graphic>
      </p:graphicFrame>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29</a:t>
            </a:fld>
            <a:endParaRPr lang="de-DE"/>
          </a:p>
        </p:txBody>
      </p:sp>
      <p:sp>
        <p:nvSpPr>
          <p:cNvPr id="7" name="Inhaltsplatzhalter 2"/>
          <p:cNvSpPr txBox="1">
            <a:spLocks/>
          </p:cNvSpPr>
          <p:nvPr/>
        </p:nvSpPr>
        <p:spPr bwMode="auto">
          <a:xfrm>
            <a:off x="250825" y="6165304"/>
            <a:ext cx="8568952" cy="64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lgn="l" defTabSz="628650" rtl="0" fontAlgn="base">
              <a:spcBef>
                <a:spcPct val="20000"/>
              </a:spcBef>
              <a:spcAft>
                <a:spcPct val="20000"/>
              </a:spcAft>
              <a:defRPr sz="2000" b="1">
                <a:solidFill>
                  <a:schemeClr val="tx1"/>
                </a:solidFill>
                <a:latin typeface="+mn-lt"/>
                <a:ea typeface="+mn-ea"/>
                <a:cs typeface="+mn-cs"/>
              </a:defRPr>
            </a:lvl1pPr>
            <a:lvl2pPr marL="471488" indent="-280988" algn="l" defTabSz="628650" rtl="0" fontAlgn="base">
              <a:spcBef>
                <a:spcPct val="20000"/>
              </a:spcBef>
              <a:spcAft>
                <a:spcPct val="0"/>
              </a:spcAft>
              <a:buChar char="–"/>
              <a:defRPr>
                <a:solidFill>
                  <a:schemeClr val="tx1"/>
                </a:solidFill>
                <a:latin typeface="+mn-lt"/>
              </a:defRPr>
            </a:lvl2pPr>
            <a:lvl3pPr marL="854075" indent="-285750" algn="l" defTabSz="628650" rtl="0" fontAlgn="base">
              <a:spcBef>
                <a:spcPct val="20000"/>
              </a:spcBef>
              <a:spcAft>
                <a:spcPct val="0"/>
              </a:spcAft>
              <a:buChar char="–"/>
              <a:defRPr sz="1600">
                <a:solidFill>
                  <a:schemeClr val="tx1"/>
                </a:solidFill>
                <a:latin typeface="+mn-lt"/>
              </a:defRPr>
            </a:lvl3pPr>
            <a:lvl4pPr marL="1330325" indent="-285750" algn="l" defTabSz="628650" rtl="0" fontAlgn="base">
              <a:spcBef>
                <a:spcPct val="20000"/>
              </a:spcBef>
              <a:spcAft>
                <a:spcPct val="0"/>
              </a:spcAft>
              <a:buChar char="–"/>
              <a:defRPr sz="1400">
                <a:solidFill>
                  <a:schemeClr val="tx1"/>
                </a:solidFill>
                <a:latin typeface="+mn-lt"/>
              </a:defRPr>
            </a:lvl4pPr>
            <a:lvl5pPr marL="1711325" indent="-190500" algn="l" defTabSz="628650" rtl="0" fontAlgn="base">
              <a:spcBef>
                <a:spcPct val="20000"/>
              </a:spcBef>
              <a:spcAft>
                <a:spcPct val="0"/>
              </a:spcAft>
              <a:buChar char="–"/>
              <a:defRPr sz="1200">
                <a:solidFill>
                  <a:schemeClr val="tx1"/>
                </a:solidFill>
                <a:latin typeface="+mn-lt"/>
              </a:defRPr>
            </a:lvl5pPr>
            <a:lvl6pPr marL="2168525" indent="-190500" algn="l" defTabSz="628650" rtl="0" fontAlgn="base">
              <a:spcBef>
                <a:spcPct val="20000"/>
              </a:spcBef>
              <a:spcAft>
                <a:spcPct val="0"/>
              </a:spcAft>
              <a:buChar char="–"/>
              <a:defRPr sz="1200">
                <a:solidFill>
                  <a:schemeClr val="tx1"/>
                </a:solidFill>
                <a:latin typeface="+mn-lt"/>
              </a:defRPr>
            </a:lvl6pPr>
            <a:lvl7pPr marL="2625725" indent="-190500" algn="l" defTabSz="628650" rtl="0" fontAlgn="base">
              <a:spcBef>
                <a:spcPct val="20000"/>
              </a:spcBef>
              <a:spcAft>
                <a:spcPct val="0"/>
              </a:spcAft>
              <a:buChar char="–"/>
              <a:defRPr sz="1200">
                <a:solidFill>
                  <a:schemeClr val="tx1"/>
                </a:solidFill>
                <a:latin typeface="+mn-lt"/>
              </a:defRPr>
            </a:lvl7pPr>
            <a:lvl8pPr marL="3082925" indent="-190500" algn="l" defTabSz="628650" rtl="0" fontAlgn="base">
              <a:spcBef>
                <a:spcPct val="20000"/>
              </a:spcBef>
              <a:spcAft>
                <a:spcPct val="0"/>
              </a:spcAft>
              <a:buChar char="–"/>
              <a:defRPr sz="1200">
                <a:solidFill>
                  <a:schemeClr val="tx1"/>
                </a:solidFill>
                <a:latin typeface="+mn-lt"/>
              </a:defRPr>
            </a:lvl8pPr>
            <a:lvl9pPr marL="3540125" indent="-190500" algn="l" defTabSz="628650" rtl="0" fontAlgn="base">
              <a:spcBef>
                <a:spcPct val="20000"/>
              </a:spcBef>
              <a:spcAft>
                <a:spcPct val="0"/>
              </a:spcAft>
              <a:buChar char="–"/>
              <a:defRPr sz="1200">
                <a:solidFill>
                  <a:schemeClr val="tx1"/>
                </a:solidFill>
                <a:latin typeface="+mn-lt"/>
              </a:defRPr>
            </a:lvl9pPr>
          </a:lstStyle>
          <a:p>
            <a:r>
              <a:rPr lang="de-DE" sz="1200" b="0" kern="0" dirty="0" smtClean="0"/>
              <a:t>Reuters Institute Digital News Survey 2013 / Hans-Bredow-Institut </a:t>
            </a:r>
          </a:p>
          <a:p>
            <a:r>
              <a:rPr lang="de-DE" sz="1200" b="0" kern="0" dirty="0" smtClean="0"/>
              <a:t>Frage: „Wenn Sie daran denken, auf welche Art Sie Nachrichten online FINDEN, welche der folgenden Möglichkeiten </a:t>
            </a:r>
            <a:br>
              <a:rPr lang="de-DE" sz="1200" b="0" kern="0" dirty="0" smtClean="0"/>
            </a:br>
            <a:r>
              <a:rPr lang="de-DE" sz="1200" b="0" kern="0" dirty="0" smtClean="0"/>
              <a:t>sind Ihre hauptsächlichen Wege? (Bitte wählen Sie bis zu fünf Antworten aus) “ (Q10, Basis=1064, Angaben in Prozent)</a:t>
            </a:r>
            <a:endParaRPr lang="de-DE" sz="1200" b="0" kern="0" dirty="0"/>
          </a:p>
        </p:txBody>
      </p:sp>
    </p:spTree>
    <p:extLst>
      <p:ext uri="{BB962C8B-B14F-4D97-AF65-F5344CB8AC3E}">
        <p14:creationId xmlns:p14="http://schemas.microsoft.com/office/powerpoint/2010/main" val="356088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Ausgangspunkte</a:t>
            </a:r>
            <a:endParaRPr lang="de-DE" dirty="0"/>
          </a:p>
        </p:txBody>
      </p:sp>
      <p:sp>
        <p:nvSpPr>
          <p:cNvPr id="3" name="Inhaltsplatzhalter 2"/>
          <p:cNvSpPr>
            <a:spLocks noGrp="1"/>
          </p:cNvSpPr>
          <p:nvPr>
            <p:ph idx="1"/>
          </p:nvPr>
        </p:nvSpPr>
        <p:spPr>
          <a:xfrm>
            <a:off x="228600" y="1828800"/>
            <a:ext cx="7511752" cy="4495800"/>
          </a:xfrm>
        </p:spPr>
        <p:txBody>
          <a:bodyPr/>
          <a:lstStyle/>
          <a:p>
            <a:pPr marL="342900" indent="-342900">
              <a:buFont typeface="Arial" pitchFamily="34" charset="0"/>
              <a:buChar char="•"/>
            </a:pPr>
            <a:endParaRPr lang="de-DE" dirty="0" smtClean="0"/>
          </a:p>
          <a:p>
            <a:pPr marL="342900" indent="-342900">
              <a:buFont typeface="Arial" pitchFamily="34" charset="0"/>
              <a:buChar char="•"/>
            </a:pPr>
            <a:endParaRPr lang="de-DE" dirty="0"/>
          </a:p>
          <a:p>
            <a:pPr marL="342900" indent="-342900">
              <a:buClr>
                <a:srgbClr val="FF7310"/>
              </a:buClr>
              <a:buFont typeface="Arial" pitchFamily="34" charset="0"/>
              <a:buChar char="•"/>
            </a:pPr>
            <a:r>
              <a:rPr lang="de-DE" sz="2400" dirty="0" smtClean="0"/>
              <a:t>Veränderte Rahmenbedingungen für die Informationssuche und das Auffinden von Informationen:</a:t>
            </a:r>
          </a:p>
          <a:p>
            <a:pPr marL="814388" lvl="1" indent="-342900">
              <a:buFont typeface="Wingdings" pitchFamily="2" charset="2"/>
              <a:buChar char="Ø"/>
            </a:pPr>
            <a:r>
              <a:rPr lang="de-DE" sz="2200" dirty="0" smtClean="0"/>
              <a:t>Konvergenz  und </a:t>
            </a:r>
            <a:r>
              <a:rPr lang="de-DE" sz="2200" dirty="0" err="1" smtClean="0"/>
              <a:t>Crossmedia</a:t>
            </a:r>
            <a:endParaRPr lang="de-DE" sz="2200" dirty="0" smtClean="0"/>
          </a:p>
          <a:p>
            <a:pPr marL="814388" lvl="1" indent="-342900">
              <a:buFont typeface="Wingdings" pitchFamily="2" charset="2"/>
              <a:buChar char="Ø"/>
            </a:pPr>
            <a:r>
              <a:rPr lang="de-DE" sz="2200" dirty="0" smtClean="0"/>
              <a:t>Ausdifferenzierung der Inhalte und Dienste</a:t>
            </a:r>
          </a:p>
          <a:p>
            <a:pPr marL="814388" lvl="1" indent="-342900">
              <a:buFont typeface="Wingdings" pitchFamily="2" charset="2"/>
              <a:buChar char="Ø"/>
            </a:pPr>
            <a:r>
              <a:rPr lang="de-DE" sz="2200" dirty="0" smtClean="0"/>
              <a:t>Neue Optionen für den aktiven und produktiven Umgang mit Informationen jenseits der Rezeption  </a:t>
            </a:r>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3</a:t>
            </a:fld>
            <a:endParaRPr lang="de-DE"/>
          </a:p>
        </p:txBody>
      </p:sp>
    </p:spTree>
    <p:extLst>
      <p:ext uri="{BB962C8B-B14F-4D97-AF65-F5344CB8AC3E}">
        <p14:creationId xmlns:p14="http://schemas.microsoft.com/office/powerpoint/2010/main" val="2787523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Arten der Online-Nutzung von Nachrichten</a:t>
            </a:r>
            <a:endParaRPr lang="de-DE" dirty="0"/>
          </a:p>
        </p:txBody>
      </p:sp>
      <p:graphicFrame>
        <p:nvGraphicFramePr>
          <p:cNvPr id="6" name="Inhaltsplatzhalter 5"/>
          <p:cNvGraphicFramePr>
            <a:graphicFrameLocks noGrp="1"/>
          </p:cNvGraphicFramePr>
          <p:nvPr>
            <p:ph idx="1"/>
            <p:extLst>
              <p:ext uri="{D42A27DB-BD31-4B8C-83A1-F6EECF244321}">
                <p14:modId xmlns:p14="http://schemas.microsoft.com/office/powerpoint/2010/main" val="2950043112"/>
              </p:ext>
            </p:extLst>
          </p:nvPr>
        </p:nvGraphicFramePr>
        <p:xfrm>
          <a:off x="228600" y="1828800"/>
          <a:ext cx="8447856" cy="4760471"/>
        </p:xfrm>
        <a:graphic>
          <a:graphicData uri="http://schemas.openxmlformats.org/drawingml/2006/table">
            <a:tbl>
              <a:tblPr firstRow="1" bandRow="1">
                <a:tableStyleId>{5C22544A-7EE6-4342-B048-85BDC9FD1C3A}</a:tableStyleId>
              </a:tblPr>
              <a:tblGrid>
                <a:gridCol w="3623320"/>
                <a:gridCol w="504056"/>
                <a:gridCol w="288032"/>
                <a:gridCol w="3528392"/>
                <a:gridCol w="504056"/>
              </a:tblGrid>
              <a:tr h="624540">
                <a:tc>
                  <a:txBody>
                    <a:bodyPr/>
                    <a:lstStyle/>
                    <a:p>
                      <a:pPr algn="l" rtl="0" fontAlgn="ctr"/>
                      <a:r>
                        <a:rPr lang="de-DE" sz="1800" b="0" i="0" u="none" strike="noStrike" dirty="0">
                          <a:solidFill>
                            <a:schemeClr val="tx1"/>
                          </a:solidFill>
                          <a:effectLst/>
                          <a:latin typeface="Calibri" pitchFamily="34" charset="0"/>
                        </a:rPr>
                        <a:t>Längeres Lesen von Nachrichten oder Artikeln </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b"/>
                      <a:r>
                        <a:rPr lang="de-DE" sz="1800" b="0" i="0" u="none" strike="noStrike" dirty="0">
                          <a:solidFill>
                            <a:schemeClr val="tx1"/>
                          </a:solidFill>
                          <a:effectLst/>
                          <a:latin typeface="Calibri" pitchFamily="34" charset="0"/>
                        </a:rPr>
                        <a:t>46</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40000"/>
                        <a:lumOff val="60000"/>
                      </a:schemeClr>
                    </a:solidFill>
                  </a:tcPr>
                </a:tc>
                <a:tc>
                  <a:txBody>
                    <a:bodyPr/>
                    <a:lstStyle/>
                    <a:p>
                      <a:pPr algn="l"/>
                      <a:endParaRPr lang="de-DE" sz="1800" dirty="0">
                        <a:solidFill>
                          <a:schemeClr val="tx1"/>
                        </a:solidFill>
                        <a:latin typeface="Calibri"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l" rtl="0" fontAlgn="ctr"/>
                      <a:r>
                        <a:rPr lang="de-DE" sz="1800" b="0" i="0" u="none" strike="noStrike" dirty="0">
                          <a:solidFill>
                            <a:schemeClr val="tx1"/>
                          </a:solidFill>
                          <a:effectLst/>
                          <a:latin typeface="Calibri" pitchFamily="34" charset="0"/>
                        </a:rPr>
                        <a:t>Zugang zu Nachrichten per App auf meinem Smartphone</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b"/>
                      <a:r>
                        <a:rPr lang="de-DE" sz="1800" b="0" i="0" u="none" strike="noStrike" dirty="0">
                          <a:solidFill>
                            <a:schemeClr val="tx1"/>
                          </a:solidFill>
                          <a:effectLst/>
                          <a:latin typeface="Calibri" pitchFamily="34" charset="0"/>
                        </a:rPr>
                        <a:t>10</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40000"/>
                        <a:lumOff val="60000"/>
                      </a:schemeClr>
                    </a:solidFill>
                  </a:tcPr>
                </a:tc>
              </a:tr>
              <a:tr h="624540">
                <a:tc>
                  <a:txBody>
                    <a:bodyPr/>
                    <a:lstStyle/>
                    <a:p>
                      <a:pPr algn="l" rtl="0" fontAlgn="ctr"/>
                      <a:r>
                        <a:rPr lang="de-DE" sz="1800" b="0" i="0" u="none" strike="noStrike" dirty="0">
                          <a:solidFill>
                            <a:schemeClr val="tx1"/>
                          </a:solidFill>
                          <a:effectLst/>
                          <a:latin typeface="Calibri" pitchFamily="34" charset="0"/>
                        </a:rPr>
                        <a:t>Ansehen der Liste mit Nachrichten-Schlagzeilen</a:t>
                      </a:r>
                    </a:p>
                  </a:txBody>
                  <a:tcPr marL="9525" marR="9525" marT="9525" marB="0" anchor="ctr">
                    <a:lnT w="38100" cmpd="sng">
                      <a:noFill/>
                    </a:lnT>
                  </a:tcPr>
                </a:tc>
                <a:tc>
                  <a:txBody>
                    <a:bodyPr/>
                    <a:lstStyle/>
                    <a:p>
                      <a:pPr algn="ctr" fontAlgn="b"/>
                      <a:r>
                        <a:rPr lang="de-DE" sz="1800" b="0" i="0" u="none" strike="noStrike" dirty="0">
                          <a:solidFill>
                            <a:schemeClr val="tx1"/>
                          </a:solidFill>
                          <a:effectLst/>
                          <a:latin typeface="Calibri" pitchFamily="34" charset="0"/>
                        </a:rPr>
                        <a:t>28</a:t>
                      </a:r>
                    </a:p>
                  </a:txBody>
                  <a:tcPr marL="9525" marR="9525" marT="9525" marB="0" anchor="ctr">
                    <a:lnT w="38100" cmpd="sng">
                      <a:noFill/>
                    </a:lnT>
                  </a:tcPr>
                </a:tc>
                <a:tc>
                  <a:txBody>
                    <a:bodyPr/>
                    <a:lstStyle/>
                    <a:p>
                      <a:pPr algn="l"/>
                      <a:endParaRPr lang="de-DE" sz="1800" dirty="0">
                        <a:solidFill>
                          <a:schemeClr val="tx1"/>
                        </a:solidFill>
                        <a:latin typeface="Calibri" pitchFamily="34" charset="0"/>
                      </a:endParaRPr>
                    </a:p>
                  </a:txBody>
                  <a:tcPr anchor="ctr">
                    <a:lnT w="38100" cmpd="sng">
                      <a:noFill/>
                    </a:lnT>
                    <a:solidFill>
                      <a:schemeClr val="bg1"/>
                    </a:solidFill>
                  </a:tcPr>
                </a:tc>
                <a:tc>
                  <a:txBody>
                    <a:bodyPr/>
                    <a:lstStyle/>
                    <a:p>
                      <a:pPr algn="l" rtl="0" fontAlgn="ctr"/>
                      <a:r>
                        <a:rPr lang="de-DE" sz="1800" b="0" i="0" u="none" strike="noStrike">
                          <a:solidFill>
                            <a:schemeClr val="tx1"/>
                          </a:solidFill>
                          <a:effectLst/>
                          <a:latin typeface="Calibri" pitchFamily="34" charset="0"/>
                        </a:rPr>
                        <a:t>Verfolgen einer LIVE Nachrichten-Seite innerhalb einer Website </a:t>
                      </a:r>
                    </a:p>
                  </a:txBody>
                  <a:tcPr marL="9525" marR="9525" marT="9525" marB="0" anchor="ctr">
                    <a:lnT w="38100" cmpd="sng">
                      <a:noFill/>
                    </a:lnT>
                  </a:tcPr>
                </a:tc>
                <a:tc>
                  <a:txBody>
                    <a:bodyPr/>
                    <a:lstStyle/>
                    <a:p>
                      <a:pPr algn="ctr" fontAlgn="b"/>
                      <a:r>
                        <a:rPr lang="de-DE" sz="1800" b="0" i="0" u="none" strike="noStrike" dirty="0">
                          <a:solidFill>
                            <a:schemeClr val="tx1"/>
                          </a:solidFill>
                          <a:effectLst/>
                          <a:latin typeface="Calibri" pitchFamily="34" charset="0"/>
                        </a:rPr>
                        <a:t>8</a:t>
                      </a:r>
                    </a:p>
                  </a:txBody>
                  <a:tcPr marL="9525" marR="9525" marT="9525" marB="0" anchor="ctr">
                    <a:lnT w="38100" cmpd="sng">
                      <a:noFill/>
                    </a:lnT>
                  </a:tcPr>
                </a:tc>
              </a:tr>
              <a:tr h="624540">
                <a:tc>
                  <a:txBody>
                    <a:bodyPr/>
                    <a:lstStyle/>
                    <a:p>
                      <a:pPr algn="l" rtl="0" fontAlgn="ctr"/>
                      <a:r>
                        <a:rPr lang="de-DE" sz="1800" b="0" i="0" u="none" strike="noStrike" dirty="0">
                          <a:solidFill>
                            <a:schemeClr val="tx1"/>
                          </a:solidFill>
                          <a:effectLst/>
                          <a:latin typeface="Calibri" pitchFamily="34" charset="0"/>
                        </a:rPr>
                        <a:t>Ansehen einer Nachrichtenabfolge oder einer Bildergalerie zu den neuesten Nachrichten</a:t>
                      </a:r>
                    </a:p>
                  </a:txBody>
                  <a:tcPr marL="9525" marR="9525" marT="9525" marB="0" anchor="ctr"/>
                </a:tc>
                <a:tc>
                  <a:txBody>
                    <a:bodyPr/>
                    <a:lstStyle/>
                    <a:p>
                      <a:pPr algn="ctr" fontAlgn="b"/>
                      <a:r>
                        <a:rPr lang="de-DE" sz="1800" b="0" i="0" u="none" strike="noStrike" dirty="0">
                          <a:solidFill>
                            <a:schemeClr val="tx1"/>
                          </a:solidFill>
                          <a:effectLst/>
                          <a:latin typeface="Calibri" pitchFamily="34" charset="0"/>
                        </a:rPr>
                        <a:t>20</a:t>
                      </a:r>
                    </a:p>
                  </a:txBody>
                  <a:tcPr marL="9525" marR="9525" marT="9525" marB="0" anchor="ctr"/>
                </a:tc>
                <a:tc>
                  <a:txBody>
                    <a:bodyPr/>
                    <a:lstStyle/>
                    <a:p>
                      <a:pPr algn="l"/>
                      <a:endParaRPr lang="de-DE" sz="1800" dirty="0">
                        <a:solidFill>
                          <a:schemeClr val="tx1"/>
                        </a:solidFill>
                        <a:latin typeface="Calibri" pitchFamily="34" charset="0"/>
                      </a:endParaRPr>
                    </a:p>
                  </a:txBody>
                  <a:tcPr anchor="ctr">
                    <a:solidFill>
                      <a:schemeClr val="bg1"/>
                    </a:solidFill>
                  </a:tcPr>
                </a:tc>
                <a:tc>
                  <a:txBody>
                    <a:bodyPr/>
                    <a:lstStyle/>
                    <a:p>
                      <a:pPr algn="l" rtl="0" fontAlgn="ctr"/>
                      <a:r>
                        <a:rPr lang="de-DE" sz="1800" b="0" i="0" u="none" strike="noStrike">
                          <a:solidFill>
                            <a:schemeClr val="tx1"/>
                          </a:solidFill>
                          <a:effectLst/>
                          <a:latin typeface="Calibri" pitchFamily="34" charset="0"/>
                        </a:rPr>
                        <a:t>Betrachten einer neuen (Info-)Grafik</a:t>
                      </a:r>
                    </a:p>
                  </a:txBody>
                  <a:tcPr marL="9525" marR="9525" marT="9525" marB="0" anchor="ctr"/>
                </a:tc>
                <a:tc>
                  <a:txBody>
                    <a:bodyPr/>
                    <a:lstStyle/>
                    <a:p>
                      <a:pPr algn="ctr" fontAlgn="b"/>
                      <a:r>
                        <a:rPr lang="de-DE" sz="1800" b="0" i="0" u="none" strike="noStrike" dirty="0">
                          <a:solidFill>
                            <a:schemeClr val="tx1"/>
                          </a:solidFill>
                          <a:effectLst/>
                          <a:latin typeface="Calibri" pitchFamily="34" charset="0"/>
                        </a:rPr>
                        <a:t>7</a:t>
                      </a:r>
                    </a:p>
                  </a:txBody>
                  <a:tcPr marL="9525" marR="9525" marT="9525" marB="0" anchor="ctr"/>
                </a:tc>
              </a:tr>
              <a:tr h="624540">
                <a:tc>
                  <a:txBody>
                    <a:bodyPr/>
                    <a:lstStyle/>
                    <a:p>
                      <a:pPr algn="l" rtl="0" fontAlgn="ctr"/>
                      <a:r>
                        <a:rPr lang="de-DE" sz="1800" b="0" i="0" u="none" strike="noStrike" dirty="0">
                          <a:solidFill>
                            <a:schemeClr val="tx1"/>
                          </a:solidFill>
                          <a:effectLst/>
                          <a:latin typeface="Calibri" pitchFamily="34" charset="0"/>
                        </a:rPr>
                        <a:t>Anschauen kurzer Videoclips online</a:t>
                      </a:r>
                    </a:p>
                  </a:txBody>
                  <a:tcPr marL="9525" marR="9525" marT="9525" marB="0" anchor="ctr"/>
                </a:tc>
                <a:tc>
                  <a:txBody>
                    <a:bodyPr/>
                    <a:lstStyle/>
                    <a:p>
                      <a:pPr algn="ctr" fontAlgn="b"/>
                      <a:r>
                        <a:rPr lang="de-DE" sz="1800" b="0" i="0" u="none" strike="noStrike" dirty="0">
                          <a:solidFill>
                            <a:schemeClr val="tx1"/>
                          </a:solidFill>
                          <a:effectLst/>
                          <a:latin typeface="Calibri" pitchFamily="34" charset="0"/>
                        </a:rPr>
                        <a:t>19</a:t>
                      </a:r>
                    </a:p>
                  </a:txBody>
                  <a:tcPr marL="9525" marR="9525" marT="9525" marB="0" anchor="ctr"/>
                </a:tc>
                <a:tc>
                  <a:txBody>
                    <a:bodyPr/>
                    <a:lstStyle/>
                    <a:p>
                      <a:pPr algn="l"/>
                      <a:endParaRPr lang="de-DE" sz="1800" dirty="0">
                        <a:solidFill>
                          <a:schemeClr val="tx1"/>
                        </a:solidFill>
                        <a:latin typeface="Calibri" pitchFamily="34" charset="0"/>
                      </a:endParaRPr>
                    </a:p>
                  </a:txBody>
                  <a:tcPr anchor="ctr">
                    <a:solidFill>
                      <a:schemeClr val="bg1"/>
                    </a:solidFill>
                  </a:tcPr>
                </a:tc>
                <a:tc>
                  <a:txBody>
                    <a:bodyPr/>
                    <a:lstStyle/>
                    <a:p>
                      <a:pPr algn="l" rtl="0" fontAlgn="ctr"/>
                      <a:r>
                        <a:rPr lang="de-DE" sz="1800" b="0" i="0" u="none" strike="noStrike">
                          <a:solidFill>
                            <a:schemeClr val="tx1"/>
                          </a:solidFill>
                          <a:effectLst/>
                          <a:latin typeface="Calibri" pitchFamily="34" charset="0"/>
                        </a:rPr>
                        <a:t>Nachträgliches Anhören einer Radio-Nachrichtensendung online</a:t>
                      </a:r>
                    </a:p>
                  </a:txBody>
                  <a:tcPr marL="9525" marR="9525" marT="9525" marB="0" anchor="ctr"/>
                </a:tc>
                <a:tc>
                  <a:txBody>
                    <a:bodyPr/>
                    <a:lstStyle/>
                    <a:p>
                      <a:pPr algn="ctr" fontAlgn="b"/>
                      <a:r>
                        <a:rPr lang="de-DE" sz="1800" b="0" i="0" u="none" strike="noStrike" dirty="0">
                          <a:solidFill>
                            <a:schemeClr val="tx1"/>
                          </a:solidFill>
                          <a:effectLst/>
                          <a:latin typeface="Calibri" pitchFamily="34" charset="0"/>
                        </a:rPr>
                        <a:t>6</a:t>
                      </a:r>
                    </a:p>
                  </a:txBody>
                  <a:tcPr marL="9525" marR="9525" marT="9525" marB="0" anchor="ctr"/>
                </a:tc>
              </a:tr>
              <a:tr h="805286">
                <a:tc>
                  <a:txBody>
                    <a:bodyPr/>
                    <a:lstStyle/>
                    <a:p>
                      <a:pPr algn="l" rtl="0" fontAlgn="ctr"/>
                      <a:r>
                        <a:rPr lang="de-DE" sz="1800" b="0" i="0" u="none" strike="noStrike" dirty="0">
                          <a:solidFill>
                            <a:schemeClr val="tx1"/>
                          </a:solidFill>
                          <a:effectLst/>
                          <a:latin typeface="Calibri" pitchFamily="34" charset="0"/>
                        </a:rPr>
                        <a:t>Anschauen eines Live-TV-Nachrichtensenders online </a:t>
                      </a:r>
                    </a:p>
                  </a:txBody>
                  <a:tcPr marL="9525" marR="9525" marT="9525" marB="0" anchor="ctr"/>
                </a:tc>
                <a:tc>
                  <a:txBody>
                    <a:bodyPr/>
                    <a:lstStyle/>
                    <a:p>
                      <a:pPr algn="ctr" fontAlgn="b"/>
                      <a:r>
                        <a:rPr lang="de-DE" sz="1800" b="0" i="0" u="none" strike="noStrike" dirty="0">
                          <a:solidFill>
                            <a:schemeClr val="tx1"/>
                          </a:solidFill>
                          <a:effectLst/>
                          <a:latin typeface="Calibri" pitchFamily="34" charset="0"/>
                        </a:rPr>
                        <a:t>15</a:t>
                      </a:r>
                    </a:p>
                  </a:txBody>
                  <a:tcPr marL="9525" marR="9525" marT="9525" marB="0" anchor="ctr"/>
                </a:tc>
                <a:tc>
                  <a:txBody>
                    <a:bodyPr/>
                    <a:lstStyle/>
                    <a:p>
                      <a:pPr algn="l"/>
                      <a:endParaRPr lang="de-DE" sz="1800" dirty="0">
                        <a:solidFill>
                          <a:schemeClr val="tx1"/>
                        </a:solidFill>
                        <a:latin typeface="Calibri" pitchFamily="34" charset="0"/>
                      </a:endParaRPr>
                    </a:p>
                  </a:txBody>
                  <a:tcPr anchor="ctr">
                    <a:solidFill>
                      <a:schemeClr val="bg1"/>
                    </a:solidFill>
                  </a:tcPr>
                </a:tc>
                <a:tc>
                  <a:txBody>
                    <a:bodyPr/>
                    <a:lstStyle/>
                    <a:p>
                      <a:pPr algn="l" rtl="0" fontAlgn="ctr"/>
                      <a:r>
                        <a:rPr lang="de-DE" sz="1800" b="0" i="0" u="none" strike="noStrike" dirty="0">
                          <a:solidFill>
                            <a:schemeClr val="tx1"/>
                          </a:solidFill>
                          <a:effectLst/>
                          <a:latin typeface="Calibri" pitchFamily="34" charset="0"/>
                        </a:rPr>
                        <a:t>Zugang zu Nachrichten per App auf meinem </a:t>
                      </a:r>
                      <a:r>
                        <a:rPr lang="de-DE" sz="1800" b="0" i="0" u="none" strike="noStrike" dirty="0" err="1">
                          <a:solidFill>
                            <a:schemeClr val="tx1"/>
                          </a:solidFill>
                          <a:effectLst/>
                          <a:latin typeface="Calibri" pitchFamily="34" charset="0"/>
                        </a:rPr>
                        <a:t>Tablet</a:t>
                      </a:r>
                      <a:r>
                        <a:rPr lang="de-DE" sz="1800" b="0" i="0" u="none" strike="noStrike" dirty="0">
                          <a:solidFill>
                            <a:schemeClr val="tx1"/>
                          </a:solidFill>
                          <a:effectLst/>
                          <a:latin typeface="Calibri" pitchFamily="34" charset="0"/>
                        </a:rPr>
                        <a:t>-PC</a:t>
                      </a:r>
                    </a:p>
                  </a:txBody>
                  <a:tcPr marL="9525" marR="9525" marT="9525" marB="0" anchor="ctr"/>
                </a:tc>
                <a:tc>
                  <a:txBody>
                    <a:bodyPr/>
                    <a:lstStyle/>
                    <a:p>
                      <a:pPr algn="ctr" fontAlgn="b"/>
                      <a:r>
                        <a:rPr lang="de-DE" sz="1800" b="0" i="0" u="none" strike="noStrike" dirty="0">
                          <a:solidFill>
                            <a:schemeClr val="tx1"/>
                          </a:solidFill>
                          <a:effectLst/>
                          <a:latin typeface="Calibri" pitchFamily="34" charset="0"/>
                        </a:rPr>
                        <a:t>6</a:t>
                      </a:r>
                    </a:p>
                  </a:txBody>
                  <a:tcPr marL="9525" marR="9525" marT="9525" marB="0" anchor="ctr"/>
                </a:tc>
              </a:tr>
              <a:tr h="624540">
                <a:tc>
                  <a:txBody>
                    <a:bodyPr/>
                    <a:lstStyle/>
                    <a:p>
                      <a:pPr algn="l" rtl="0" fontAlgn="ctr"/>
                      <a:r>
                        <a:rPr lang="de-DE" sz="1800" b="0" i="0" u="none" strike="noStrike" dirty="0">
                          <a:solidFill>
                            <a:schemeClr val="tx1"/>
                          </a:solidFill>
                          <a:effectLst/>
                          <a:latin typeface="Calibri" pitchFamily="34" charset="0"/>
                        </a:rPr>
                        <a:t>Hören eines Live-Radio-Nachrichtensenders online </a:t>
                      </a:r>
                    </a:p>
                  </a:txBody>
                  <a:tcPr marL="9525" marR="9525" marT="9525" marB="0" anchor="ctr"/>
                </a:tc>
                <a:tc>
                  <a:txBody>
                    <a:bodyPr/>
                    <a:lstStyle/>
                    <a:p>
                      <a:pPr algn="ctr" fontAlgn="b"/>
                      <a:r>
                        <a:rPr lang="de-DE" sz="1800" b="0" i="0" u="none" strike="noStrike" dirty="0">
                          <a:solidFill>
                            <a:schemeClr val="tx1"/>
                          </a:solidFill>
                          <a:effectLst/>
                          <a:latin typeface="Calibri" pitchFamily="34" charset="0"/>
                        </a:rPr>
                        <a:t>15</a:t>
                      </a:r>
                    </a:p>
                  </a:txBody>
                  <a:tcPr marL="9525" marR="9525" marT="9525" marB="0" anchor="ctr"/>
                </a:tc>
                <a:tc>
                  <a:txBody>
                    <a:bodyPr/>
                    <a:lstStyle/>
                    <a:p>
                      <a:pPr algn="l"/>
                      <a:endParaRPr lang="de-DE" sz="1800" dirty="0">
                        <a:solidFill>
                          <a:schemeClr val="tx1"/>
                        </a:solidFill>
                        <a:latin typeface="Calibri" pitchFamily="34" charset="0"/>
                      </a:endParaRPr>
                    </a:p>
                  </a:txBody>
                  <a:tcPr anchor="ctr">
                    <a:solidFill>
                      <a:schemeClr val="bg1"/>
                    </a:solidFill>
                  </a:tcPr>
                </a:tc>
                <a:tc>
                  <a:txBody>
                    <a:bodyPr/>
                    <a:lstStyle/>
                    <a:p>
                      <a:pPr algn="l" rtl="0" fontAlgn="ctr"/>
                      <a:r>
                        <a:rPr lang="de-DE" sz="1800" b="0" i="0" u="none" strike="noStrike" dirty="0">
                          <a:solidFill>
                            <a:schemeClr val="tx1"/>
                          </a:solidFill>
                          <a:effectLst/>
                          <a:latin typeface="Calibri" pitchFamily="34" charset="0"/>
                        </a:rPr>
                        <a:t>Lesen eines neuen Blogs </a:t>
                      </a:r>
                    </a:p>
                  </a:txBody>
                  <a:tcPr marL="9525" marR="9525" marT="9525" marB="0" anchor="ctr"/>
                </a:tc>
                <a:tc>
                  <a:txBody>
                    <a:bodyPr/>
                    <a:lstStyle/>
                    <a:p>
                      <a:pPr algn="ctr" fontAlgn="b"/>
                      <a:r>
                        <a:rPr lang="de-DE" sz="1800" b="0" i="0" u="none" strike="noStrike" dirty="0">
                          <a:solidFill>
                            <a:schemeClr val="tx1"/>
                          </a:solidFill>
                          <a:effectLst/>
                          <a:latin typeface="Calibri" pitchFamily="34" charset="0"/>
                        </a:rPr>
                        <a:t>5</a:t>
                      </a:r>
                    </a:p>
                  </a:txBody>
                  <a:tcPr marL="9525" marR="9525" marT="9525" marB="0" anchor="ctr"/>
                </a:tc>
              </a:tr>
              <a:tr h="624540">
                <a:tc>
                  <a:txBody>
                    <a:bodyPr/>
                    <a:lstStyle/>
                    <a:p>
                      <a:pPr algn="l" rtl="0" fontAlgn="ctr"/>
                      <a:r>
                        <a:rPr lang="de-DE" sz="1800" b="0" i="0" u="none" strike="noStrike" dirty="0">
                          <a:solidFill>
                            <a:schemeClr val="tx1"/>
                          </a:solidFill>
                          <a:effectLst/>
                          <a:latin typeface="Calibri" pitchFamily="34" charset="0"/>
                        </a:rPr>
                        <a:t>Nachträgliches Ansehen einer TV-Nachrichtensendung online</a:t>
                      </a:r>
                    </a:p>
                  </a:txBody>
                  <a:tcPr marL="9525" marR="9525" marT="9525" marB="0" anchor="ctr"/>
                </a:tc>
                <a:tc>
                  <a:txBody>
                    <a:bodyPr/>
                    <a:lstStyle/>
                    <a:p>
                      <a:pPr algn="ctr" fontAlgn="b"/>
                      <a:r>
                        <a:rPr lang="de-DE" sz="1800" b="0" i="0" u="none" strike="noStrike" dirty="0">
                          <a:solidFill>
                            <a:schemeClr val="tx1"/>
                          </a:solidFill>
                          <a:effectLst/>
                          <a:latin typeface="Calibri" pitchFamily="34" charset="0"/>
                        </a:rPr>
                        <a:t>14</a:t>
                      </a:r>
                    </a:p>
                  </a:txBody>
                  <a:tcPr marL="9525" marR="9525" marT="9525" marB="0" anchor="ctr"/>
                </a:tc>
                <a:tc>
                  <a:txBody>
                    <a:bodyPr/>
                    <a:lstStyle/>
                    <a:p>
                      <a:pPr algn="l"/>
                      <a:endParaRPr lang="de-DE" sz="1800" dirty="0">
                        <a:solidFill>
                          <a:schemeClr val="tx1"/>
                        </a:solidFill>
                        <a:latin typeface="Calibri" pitchFamily="34" charset="0"/>
                      </a:endParaRPr>
                    </a:p>
                  </a:txBody>
                  <a:tcPr anchor="ctr">
                    <a:solidFill>
                      <a:schemeClr val="bg1"/>
                    </a:solidFill>
                  </a:tcPr>
                </a:tc>
                <a:tc>
                  <a:txBody>
                    <a:bodyPr/>
                    <a:lstStyle/>
                    <a:p>
                      <a:pPr algn="l"/>
                      <a:endParaRPr lang="de-DE" sz="1800" dirty="0">
                        <a:solidFill>
                          <a:schemeClr val="tx1"/>
                        </a:solidFill>
                        <a:latin typeface="Calibri" pitchFamily="34" charset="0"/>
                      </a:endParaRPr>
                    </a:p>
                  </a:txBody>
                  <a:tcPr anchor="ctr">
                    <a:solidFill>
                      <a:schemeClr val="bg1"/>
                    </a:solidFill>
                  </a:tcPr>
                </a:tc>
                <a:tc>
                  <a:txBody>
                    <a:bodyPr/>
                    <a:lstStyle/>
                    <a:p>
                      <a:pPr algn="l"/>
                      <a:endParaRPr lang="de-DE" sz="1800" dirty="0">
                        <a:solidFill>
                          <a:schemeClr val="tx1"/>
                        </a:solidFill>
                        <a:latin typeface="Calibri" pitchFamily="34" charset="0"/>
                      </a:endParaRPr>
                    </a:p>
                  </a:txBody>
                  <a:tcPr anchor="ctr">
                    <a:solidFill>
                      <a:schemeClr val="bg1"/>
                    </a:solidFill>
                  </a:tcPr>
                </a:tc>
              </a:tr>
            </a:tbl>
          </a:graphicData>
        </a:graphic>
      </p:graphicFrame>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30</a:t>
            </a:fld>
            <a:endParaRPr lang="de-DE"/>
          </a:p>
        </p:txBody>
      </p:sp>
      <p:sp>
        <p:nvSpPr>
          <p:cNvPr id="8" name="Textfeld 7"/>
          <p:cNvSpPr txBox="1"/>
          <p:nvPr/>
        </p:nvSpPr>
        <p:spPr>
          <a:xfrm>
            <a:off x="4499992" y="5982379"/>
            <a:ext cx="3744416" cy="830997"/>
          </a:xfrm>
          <a:prstGeom prst="rect">
            <a:avLst/>
          </a:prstGeom>
          <a:noFill/>
        </p:spPr>
        <p:txBody>
          <a:bodyPr wrap="square" rtlCol="0">
            <a:spAutoFit/>
          </a:bodyPr>
          <a:lstStyle/>
          <a:p>
            <a:r>
              <a:rPr lang="de-DE" sz="1200" dirty="0" smtClean="0">
                <a:latin typeface="Calibri" pitchFamily="34" charset="0"/>
              </a:rPr>
              <a:t>Q11: „Wenn </a:t>
            </a:r>
            <a:r>
              <a:rPr lang="de-DE" sz="1200" dirty="0">
                <a:latin typeface="Calibri" pitchFamily="34" charset="0"/>
              </a:rPr>
              <a:t>Sie daran denken, auf welche Art Sie _in der letzten </a:t>
            </a:r>
            <a:r>
              <a:rPr lang="de-DE" sz="1200" dirty="0" smtClean="0">
                <a:latin typeface="Calibri" pitchFamily="34" charset="0"/>
              </a:rPr>
              <a:t>Woche Online-Nachrichten </a:t>
            </a:r>
            <a:r>
              <a:rPr lang="de-DE" sz="1200" dirty="0">
                <a:latin typeface="Calibri" pitchFamily="34" charset="0"/>
              </a:rPr>
              <a:t>ANGESCHAUT haben, welche der folgenden Arten trafen bei Ihnen zu? (Bitte wählen Sie alle zutreffenden Antworten aus)</a:t>
            </a:r>
          </a:p>
        </p:txBody>
      </p:sp>
    </p:spTree>
    <p:extLst>
      <p:ext uri="{BB962C8B-B14F-4D97-AF65-F5344CB8AC3E}">
        <p14:creationId xmlns:p14="http://schemas.microsoft.com/office/powerpoint/2010/main" val="14875134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31</a:t>
            </a:fld>
            <a:endParaRPr lang="de-DE"/>
          </a:p>
        </p:txBody>
      </p:sp>
      <p:graphicFrame>
        <p:nvGraphicFramePr>
          <p:cNvPr id="6" name="Inhaltsplatzhalter 11"/>
          <p:cNvGraphicFramePr>
            <a:graphicFrameLocks noGrp="1"/>
          </p:cNvGraphicFramePr>
          <p:nvPr>
            <p:ph idx="1"/>
            <p:extLst>
              <p:ext uri="{D42A27DB-BD31-4B8C-83A1-F6EECF244321}">
                <p14:modId xmlns:p14="http://schemas.microsoft.com/office/powerpoint/2010/main" val="1320765048"/>
              </p:ext>
            </p:extLst>
          </p:nvPr>
        </p:nvGraphicFramePr>
        <p:xfrm>
          <a:off x="179512" y="1844824"/>
          <a:ext cx="8229600" cy="4540374"/>
        </p:xfrm>
        <a:graphic>
          <a:graphicData uri="http://schemas.openxmlformats.org/drawingml/2006/chart">
            <c:chart xmlns:c="http://schemas.openxmlformats.org/drawingml/2006/chart" xmlns:r="http://schemas.openxmlformats.org/officeDocument/2006/relationships" r:id="rId2"/>
          </a:graphicData>
        </a:graphic>
      </p:graphicFrame>
      <p:sp>
        <p:nvSpPr>
          <p:cNvPr id="8" name="Titel 1"/>
          <p:cNvSpPr txBox="1">
            <a:spLocks/>
          </p:cNvSpPr>
          <p:nvPr/>
        </p:nvSpPr>
        <p:spPr bwMode="auto">
          <a:xfrm>
            <a:off x="381000" y="188640"/>
            <a:ext cx="8610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b" anchorCtr="0" compatLnSpc="1">
            <a:prstTxWarp prst="textNoShape">
              <a:avLst/>
            </a:prstTxWarp>
          </a:bodyPr>
          <a:lstStyle>
            <a:lvl1pPr algn="ctr" rtl="0" fontAlgn="base">
              <a:spcBef>
                <a:spcPct val="0"/>
              </a:spcBef>
              <a:spcAft>
                <a:spcPct val="0"/>
              </a:spcAft>
              <a:defRPr sz="2800" b="1">
                <a:solidFill>
                  <a:schemeClr val="tx2"/>
                </a:solidFill>
                <a:latin typeface="+mj-lt"/>
                <a:ea typeface="+mj-ea"/>
                <a:cs typeface="+mj-cs"/>
              </a:defRPr>
            </a:lvl1pPr>
            <a:lvl2pPr algn="ctr" rtl="0" fontAlgn="base">
              <a:spcBef>
                <a:spcPct val="0"/>
              </a:spcBef>
              <a:spcAft>
                <a:spcPct val="0"/>
              </a:spcAft>
              <a:defRPr sz="2800" b="1">
                <a:solidFill>
                  <a:schemeClr val="tx2"/>
                </a:solidFill>
                <a:latin typeface="Arial Narrow" pitchFamily="34" charset="0"/>
              </a:defRPr>
            </a:lvl2pPr>
            <a:lvl3pPr algn="ctr" rtl="0" fontAlgn="base">
              <a:spcBef>
                <a:spcPct val="0"/>
              </a:spcBef>
              <a:spcAft>
                <a:spcPct val="0"/>
              </a:spcAft>
              <a:defRPr sz="2800" b="1">
                <a:solidFill>
                  <a:schemeClr val="tx2"/>
                </a:solidFill>
                <a:latin typeface="Arial Narrow" pitchFamily="34" charset="0"/>
              </a:defRPr>
            </a:lvl3pPr>
            <a:lvl4pPr algn="ctr" rtl="0" fontAlgn="base">
              <a:spcBef>
                <a:spcPct val="0"/>
              </a:spcBef>
              <a:spcAft>
                <a:spcPct val="0"/>
              </a:spcAft>
              <a:defRPr sz="2800" b="1">
                <a:solidFill>
                  <a:schemeClr val="tx2"/>
                </a:solidFill>
                <a:latin typeface="Arial Narrow" pitchFamily="34" charset="0"/>
              </a:defRPr>
            </a:lvl4pPr>
            <a:lvl5pPr algn="ctr" rtl="0" fontAlgn="base">
              <a:spcBef>
                <a:spcPct val="0"/>
              </a:spcBef>
              <a:spcAft>
                <a:spcPct val="0"/>
              </a:spcAft>
              <a:defRPr sz="2800" b="1">
                <a:solidFill>
                  <a:schemeClr val="tx2"/>
                </a:solidFill>
                <a:latin typeface="Arial Narrow" pitchFamily="34" charset="0"/>
              </a:defRPr>
            </a:lvl5pPr>
            <a:lvl6pPr marL="457200" algn="ctr" rtl="0" fontAlgn="base">
              <a:spcBef>
                <a:spcPct val="0"/>
              </a:spcBef>
              <a:spcAft>
                <a:spcPct val="0"/>
              </a:spcAft>
              <a:defRPr sz="2800" b="1">
                <a:solidFill>
                  <a:schemeClr val="tx2"/>
                </a:solidFill>
                <a:latin typeface="Arial Narrow" pitchFamily="34" charset="0"/>
              </a:defRPr>
            </a:lvl6pPr>
            <a:lvl7pPr marL="914400" algn="ctr" rtl="0" fontAlgn="base">
              <a:spcBef>
                <a:spcPct val="0"/>
              </a:spcBef>
              <a:spcAft>
                <a:spcPct val="0"/>
              </a:spcAft>
              <a:defRPr sz="2800" b="1">
                <a:solidFill>
                  <a:schemeClr val="tx2"/>
                </a:solidFill>
                <a:latin typeface="Arial Narrow" pitchFamily="34" charset="0"/>
              </a:defRPr>
            </a:lvl7pPr>
            <a:lvl8pPr marL="1371600" algn="ctr" rtl="0" fontAlgn="base">
              <a:spcBef>
                <a:spcPct val="0"/>
              </a:spcBef>
              <a:spcAft>
                <a:spcPct val="0"/>
              </a:spcAft>
              <a:defRPr sz="2800" b="1">
                <a:solidFill>
                  <a:schemeClr val="tx2"/>
                </a:solidFill>
                <a:latin typeface="Arial Narrow" pitchFamily="34" charset="0"/>
              </a:defRPr>
            </a:lvl8pPr>
            <a:lvl9pPr marL="1828800" algn="ctr" rtl="0" fontAlgn="base">
              <a:spcBef>
                <a:spcPct val="0"/>
              </a:spcBef>
              <a:spcAft>
                <a:spcPct val="0"/>
              </a:spcAft>
              <a:defRPr sz="2800" b="1">
                <a:solidFill>
                  <a:schemeClr val="tx2"/>
                </a:solidFill>
                <a:latin typeface="Arial Narrow" pitchFamily="34" charset="0"/>
              </a:defRPr>
            </a:lvl9pPr>
          </a:lstStyle>
          <a:p>
            <a:pPr algn="l"/>
            <a:r>
              <a:rPr lang="de-DE" kern="0" dirty="0" smtClean="0">
                <a:latin typeface="Arial Narrow" pitchFamily="34" charset="0"/>
              </a:rPr>
              <a:t>Rolle des Vertrauens in Webseiten</a:t>
            </a:r>
            <a:endParaRPr lang="de-DE" kern="0" dirty="0">
              <a:latin typeface="Arial Narrow" pitchFamily="34" charset="0"/>
            </a:endParaRPr>
          </a:p>
        </p:txBody>
      </p:sp>
      <p:sp>
        <p:nvSpPr>
          <p:cNvPr id="9" name="Inhaltsplatzhalter 2"/>
          <p:cNvSpPr txBox="1">
            <a:spLocks/>
          </p:cNvSpPr>
          <p:nvPr/>
        </p:nvSpPr>
        <p:spPr bwMode="auto">
          <a:xfrm>
            <a:off x="234279" y="6237312"/>
            <a:ext cx="8514433" cy="36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lgn="l" defTabSz="628650" rtl="0" fontAlgn="base">
              <a:spcBef>
                <a:spcPct val="20000"/>
              </a:spcBef>
              <a:spcAft>
                <a:spcPct val="20000"/>
              </a:spcAft>
              <a:defRPr sz="2000" b="1">
                <a:solidFill>
                  <a:schemeClr val="tx1"/>
                </a:solidFill>
                <a:latin typeface="+mn-lt"/>
                <a:ea typeface="+mn-ea"/>
                <a:cs typeface="+mn-cs"/>
              </a:defRPr>
            </a:lvl1pPr>
            <a:lvl2pPr marL="471488" indent="-280988" algn="l" defTabSz="628650" rtl="0" fontAlgn="base">
              <a:spcBef>
                <a:spcPct val="20000"/>
              </a:spcBef>
              <a:spcAft>
                <a:spcPct val="0"/>
              </a:spcAft>
              <a:buChar char="–"/>
              <a:defRPr>
                <a:solidFill>
                  <a:schemeClr val="tx1"/>
                </a:solidFill>
                <a:latin typeface="+mn-lt"/>
              </a:defRPr>
            </a:lvl2pPr>
            <a:lvl3pPr marL="854075" indent="-285750" algn="l" defTabSz="628650" rtl="0" fontAlgn="base">
              <a:spcBef>
                <a:spcPct val="20000"/>
              </a:spcBef>
              <a:spcAft>
                <a:spcPct val="0"/>
              </a:spcAft>
              <a:buChar char="–"/>
              <a:defRPr sz="1600">
                <a:solidFill>
                  <a:schemeClr val="tx1"/>
                </a:solidFill>
                <a:latin typeface="+mn-lt"/>
              </a:defRPr>
            </a:lvl3pPr>
            <a:lvl4pPr marL="1330325" indent="-285750" algn="l" defTabSz="628650" rtl="0" fontAlgn="base">
              <a:spcBef>
                <a:spcPct val="20000"/>
              </a:spcBef>
              <a:spcAft>
                <a:spcPct val="0"/>
              </a:spcAft>
              <a:buChar char="–"/>
              <a:defRPr sz="1400">
                <a:solidFill>
                  <a:schemeClr val="tx1"/>
                </a:solidFill>
                <a:latin typeface="+mn-lt"/>
              </a:defRPr>
            </a:lvl4pPr>
            <a:lvl5pPr marL="1711325" indent="-190500" algn="l" defTabSz="628650" rtl="0" fontAlgn="base">
              <a:spcBef>
                <a:spcPct val="20000"/>
              </a:spcBef>
              <a:spcAft>
                <a:spcPct val="0"/>
              </a:spcAft>
              <a:buChar char="–"/>
              <a:defRPr sz="1200">
                <a:solidFill>
                  <a:schemeClr val="tx1"/>
                </a:solidFill>
                <a:latin typeface="+mn-lt"/>
              </a:defRPr>
            </a:lvl5pPr>
            <a:lvl6pPr marL="2168525" indent="-190500" algn="l" defTabSz="628650" rtl="0" fontAlgn="base">
              <a:spcBef>
                <a:spcPct val="20000"/>
              </a:spcBef>
              <a:spcAft>
                <a:spcPct val="0"/>
              </a:spcAft>
              <a:buChar char="–"/>
              <a:defRPr sz="1200">
                <a:solidFill>
                  <a:schemeClr val="tx1"/>
                </a:solidFill>
                <a:latin typeface="+mn-lt"/>
              </a:defRPr>
            </a:lvl6pPr>
            <a:lvl7pPr marL="2625725" indent="-190500" algn="l" defTabSz="628650" rtl="0" fontAlgn="base">
              <a:spcBef>
                <a:spcPct val="20000"/>
              </a:spcBef>
              <a:spcAft>
                <a:spcPct val="0"/>
              </a:spcAft>
              <a:buChar char="–"/>
              <a:defRPr sz="1200">
                <a:solidFill>
                  <a:schemeClr val="tx1"/>
                </a:solidFill>
                <a:latin typeface="+mn-lt"/>
              </a:defRPr>
            </a:lvl7pPr>
            <a:lvl8pPr marL="3082925" indent="-190500" algn="l" defTabSz="628650" rtl="0" fontAlgn="base">
              <a:spcBef>
                <a:spcPct val="20000"/>
              </a:spcBef>
              <a:spcAft>
                <a:spcPct val="0"/>
              </a:spcAft>
              <a:buChar char="–"/>
              <a:defRPr sz="1200">
                <a:solidFill>
                  <a:schemeClr val="tx1"/>
                </a:solidFill>
                <a:latin typeface="+mn-lt"/>
              </a:defRPr>
            </a:lvl8pPr>
            <a:lvl9pPr marL="3540125" indent="-190500" algn="l" defTabSz="628650" rtl="0" fontAlgn="base">
              <a:spcBef>
                <a:spcPct val="20000"/>
              </a:spcBef>
              <a:spcAft>
                <a:spcPct val="0"/>
              </a:spcAft>
              <a:buChar char="–"/>
              <a:defRPr sz="1200">
                <a:solidFill>
                  <a:schemeClr val="tx1"/>
                </a:solidFill>
                <a:latin typeface="+mn-lt"/>
              </a:defRPr>
            </a:lvl9pPr>
          </a:lstStyle>
          <a:p>
            <a:r>
              <a:rPr lang="de-DE" sz="1200" b="0" dirty="0"/>
              <a:t>Reuters Institute Digital News Survey </a:t>
            </a:r>
            <a:r>
              <a:rPr lang="de-DE" sz="1200" b="0" dirty="0" smtClean="0"/>
              <a:t>2013 </a:t>
            </a:r>
            <a:r>
              <a:rPr lang="de-DE" sz="1200" b="0" dirty="0"/>
              <a:t>/ Hans-Bredow-Institut </a:t>
            </a:r>
          </a:p>
        </p:txBody>
      </p:sp>
    </p:spTree>
    <p:extLst>
      <p:ext uri="{BB962C8B-B14F-4D97-AF65-F5344CB8AC3E}">
        <p14:creationId xmlns:p14="http://schemas.microsoft.com/office/powerpoint/2010/main" val="5696487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de-DE" dirty="0" smtClean="0">
                <a:latin typeface="Arial Narrow" pitchFamily="34" charset="0"/>
              </a:rPr>
              <a:t>Rolle der Website, über die Nachrichten genutzt werden</a:t>
            </a:r>
            <a:endParaRPr lang="de-DE" dirty="0">
              <a:latin typeface="Arial Narrow" pitchFamily="34" charset="0"/>
            </a:endParaRPr>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32</a:t>
            </a:fld>
            <a:endParaRPr lang="de-DE"/>
          </a:p>
        </p:txBody>
      </p:sp>
      <p:graphicFrame>
        <p:nvGraphicFramePr>
          <p:cNvPr id="6" name="Inhaltsplatzhalter 11"/>
          <p:cNvGraphicFramePr>
            <a:graphicFrameLocks noGrp="1"/>
          </p:cNvGraphicFramePr>
          <p:nvPr>
            <p:ph idx="1"/>
            <p:extLst>
              <p:ext uri="{D42A27DB-BD31-4B8C-83A1-F6EECF244321}">
                <p14:modId xmlns:p14="http://schemas.microsoft.com/office/powerpoint/2010/main" val="3826537817"/>
              </p:ext>
            </p:extLst>
          </p:nvPr>
        </p:nvGraphicFramePr>
        <p:xfrm>
          <a:off x="179512" y="1844824"/>
          <a:ext cx="8229600" cy="4540374"/>
        </p:xfrm>
        <a:graphic>
          <a:graphicData uri="http://schemas.openxmlformats.org/drawingml/2006/chart">
            <c:chart xmlns:c="http://schemas.openxmlformats.org/drawingml/2006/chart" xmlns:r="http://schemas.openxmlformats.org/officeDocument/2006/relationships" r:id="rId2"/>
          </a:graphicData>
        </a:graphic>
      </p:graphicFrame>
      <p:sp>
        <p:nvSpPr>
          <p:cNvPr id="7" name="Inhaltsplatzhalter 2"/>
          <p:cNvSpPr txBox="1">
            <a:spLocks/>
          </p:cNvSpPr>
          <p:nvPr/>
        </p:nvSpPr>
        <p:spPr bwMode="auto">
          <a:xfrm>
            <a:off x="234031" y="6165304"/>
            <a:ext cx="8514433" cy="36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lgn="l" defTabSz="628650" rtl="0" fontAlgn="base">
              <a:spcBef>
                <a:spcPct val="20000"/>
              </a:spcBef>
              <a:spcAft>
                <a:spcPct val="20000"/>
              </a:spcAft>
              <a:defRPr sz="2000" b="1">
                <a:solidFill>
                  <a:schemeClr val="tx1"/>
                </a:solidFill>
                <a:latin typeface="+mn-lt"/>
                <a:ea typeface="+mn-ea"/>
                <a:cs typeface="+mn-cs"/>
              </a:defRPr>
            </a:lvl1pPr>
            <a:lvl2pPr marL="471488" indent="-280988" algn="l" defTabSz="628650" rtl="0" fontAlgn="base">
              <a:spcBef>
                <a:spcPct val="20000"/>
              </a:spcBef>
              <a:spcAft>
                <a:spcPct val="0"/>
              </a:spcAft>
              <a:buChar char="–"/>
              <a:defRPr>
                <a:solidFill>
                  <a:schemeClr val="tx1"/>
                </a:solidFill>
                <a:latin typeface="+mn-lt"/>
              </a:defRPr>
            </a:lvl2pPr>
            <a:lvl3pPr marL="854075" indent="-285750" algn="l" defTabSz="628650" rtl="0" fontAlgn="base">
              <a:spcBef>
                <a:spcPct val="20000"/>
              </a:spcBef>
              <a:spcAft>
                <a:spcPct val="0"/>
              </a:spcAft>
              <a:buChar char="–"/>
              <a:defRPr sz="1600">
                <a:solidFill>
                  <a:schemeClr val="tx1"/>
                </a:solidFill>
                <a:latin typeface="+mn-lt"/>
              </a:defRPr>
            </a:lvl3pPr>
            <a:lvl4pPr marL="1330325" indent="-285750" algn="l" defTabSz="628650" rtl="0" fontAlgn="base">
              <a:spcBef>
                <a:spcPct val="20000"/>
              </a:spcBef>
              <a:spcAft>
                <a:spcPct val="0"/>
              </a:spcAft>
              <a:buChar char="–"/>
              <a:defRPr sz="1400">
                <a:solidFill>
                  <a:schemeClr val="tx1"/>
                </a:solidFill>
                <a:latin typeface="+mn-lt"/>
              </a:defRPr>
            </a:lvl4pPr>
            <a:lvl5pPr marL="1711325" indent="-190500" algn="l" defTabSz="628650" rtl="0" fontAlgn="base">
              <a:spcBef>
                <a:spcPct val="20000"/>
              </a:spcBef>
              <a:spcAft>
                <a:spcPct val="0"/>
              </a:spcAft>
              <a:buChar char="–"/>
              <a:defRPr sz="1200">
                <a:solidFill>
                  <a:schemeClr val="tx1"/>
                </a:solidFill>
                <a:latin typeface="+mn-lt"/>
              </a:defRPr>
            </a:lvl5pPr>
            <a:lvl6pPr marL="2168525" indent="-190500" algn="l" defTabSz="628650" rtl="0" fontAlgn="base">
              <a:spcBef>
                <a:spcPct val="20000"/>
              </a:spcBef>
              <a:spcAft>
                <a:spcPct val="0"/>
              </a:spcAft>
              <a:buChar char="–"/>
              <a:defRPr sz="1200">
                <a:solidFill>
                  <a:schemeClr val="tx1"/>
                </a:solidFill>
                <a:latin typeface="+mn-lt"/>
              </a:defRPr>
            </a:lvl6pPr>
            <a:lvl7pPr marL="2625725" indent="-190500" algn="l" defTabSz="628650" rtl="0" fontAlgn="base">
              <a:spcBef>
                <a:spcPct val="20000"/>
              </a:spcBef>
              <a:spcAft>
                <a:spcPct val="0"/>
              </a:spcAft>
              <a:buChar char="–"/>
              <a:defRPr sz="1200">
                <a:solidFill>
                  <a:schemeClr val="tx1"/>
                </a:solidFill>
                <a:latin typeface="+mn-lt"/>
              </a:defRPr>
            </a:lvl7pPr>
            <a:lvl8pPr marL="3082925" indent="-190500" algn="l" defTabSz="628650" rtl="0" fontAlgn="base">
              <a:spcBef>
                <a:spcPct val="20000"/>
              </a:spcBef>
              <a:spcAft>
                <a:spcPct val="0"/>
              </a:spcAft>
              <a:buChar char="–"/>
              <a:defRPr sz="1200">
                <a:solidFill>
                  <a:schemeClr val="tx1"/>
                </a:solidFill>
                <a:latin typeface="+mn-lt"/>
              </a:defRPr>
            </a:lvl8pPr>
            <a:lvl9pPr marL="3540125" indent="-190500" algn="l" defTabSz="628650" rtl="0" fontAlgn="base">
              <a:spcBef>
                <a:spcPct val="20000"/>
              </a:spcBef>
              <a:spcAft>
                <a:spcPct val="0"/>
              </a:spcAft>
              <a:buChar char="–"/>
              <a:defRPr sz="1200">
                <a:solidFill>
                  <a:schemeClr val="tx1"/>
                </a:solidFill>
                <a:latin typeface="+mn-lt"/>
              </a:defRPr>
            </a:lvl9pPr>
          </a:lstStyle>
          <a:p>
            <a:r>
              <a:rPr lang="de-DE" sz="1200" b="0" dirty="0"/>
              <a:t>Reuters Institute Digital News Survey </a:t>
            </a:r>
            <a:r>
              <a:rPr lang="de-DE" sz="1200" b="0" dirty="0" smtClean="0"/>
              <a:t>2013 </a:t>
            </a:r>
            <a:r>
              <a:rPr lang="de-DE" sz="1200" b="0" dirty="0"/>
              <a:t>/ Hans-Bredow-Institut </a:t>
            </a:r>
          </a:p>
        </p:txBody>
      </p:sp>
    </p:spTree>
    <p:extLst>
      <p:ext uri="{BB962C8B-B14F-4D97-AF65-F5344CB8AC3E}">
        <p14:creationId xmlns:p14="http://schemas.microsoft.com/office/powerpoint/2010/main" val="18225488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Nachrichtennutzung im Ländervergleich</a:t>
            </a:r>
            <a:endParaRPr lang="de-DE" dirty="0"/>
          </a:p>
        </p:txBody>
      </p:sp>
      <p:sp>
        <p:nvSpPr>
          <p:cNvPr id="3" name="Inhaltsplatzhalter 2"/>
          <p:cNvSpPr>
            <a:spLocks noGrp="1"/>
          </p:cNvSpPr>
          <p:nvPr>
            <p:ph idx="1"/>
          </p:nvPr>
        </p:nvSpPr>
        <p:spPr>
          <a:xfrm>
            <a:off x="228600" y="1828800"/>
            <a:ext cx="7511752" cy="4495800"/>
          </a:xfrm>
        </p:spPr>
        <p:txBody>
          <a:bodyPr/>
          <a:lstStyle/>
          <a:p>
            <a:pPr marL="342900" indent="-342900">
              <a:buClr>
                <a:srgbClr val="FF7310"/>
              </a:buClr>
              <a:buFont typeface="Arial" pitchFamily="34" charset="0"/>
              <a:buChar char="•"/>
            </a:pPr>
            <a:r>
              <a:rPr lang="de-DE" sz="2200" b="0" dirty="0"/>
              <a:t>Mediennutzung in Deutschland vergleichsweise stark auf </a:t>
            </a:r>
            <a:r>
              <a:rPr lang="de-DE" sz="2200" b="0" dirty="0" smtClean="0"/>
              <a:t>traditionelle Medien, also TV</a:t>
            </a:r>
            <a:r>
              <a:rPr lang="de-DE" sz="2200" b="0" dirty="0"/>
              <a:t>, Radio und Print </a:t>
            </a:r>
            <a:r>
              <a:rPr lang="de-DE" sz="2200" b="0" dirty="0" smtClean="0"/>
              <a:t>fokussiert.</a:t>
            </a:r>
            <a:endParaRPr lang="de-DE" sz="2200" b="0" dirty="0"/>
          </a:p>
          <a:p>
            <a:pPr marL="342900" indent="-342900">
              <a:buClr>
                <a:srgbClr val="FF7310"/>
              </a:buClr>
              <a:buFont typeface="Arial" pitchFamily="34" charset="0"/>
              <a:buChar char="•"/>
            </a:pPr>
            <a:r>
              <a:rPr lang="de-DE" sz="2200" b="0" dirty="0" smtClean="0"/>
              <a:t>Das Fernsehen ist </a:t>
            </a:r>
            <a:r>
              <a:rPr lang="de-DE" sz="2200" b="0" dirty="0"/>
              <a:t>in Deutschland und Frankreich dominant, während sich in anderen europäischen Ländern und Nordamerika die Online-Nutzung auf ähnlichem Niveau </a:t>
            </a:r>
            <a:r>
              <a:rPr lang="de-DE" sz="2200" b="0" dirty="0" smtClean="0"/>
              <a:t>wie TV bewegt</a:t>
            </a:r>
            <a:r>
              <a:rPr lang="de-DE" sz="2200" b="0" dirty="0"/>
              <a:t>.</a:t>
            </a:r>
          </a:p>
          <a:p>
            <a:pPr marL="342900" indent="-342900">
              <a:buClr>
                <a:srgbClr val="FF7310"/>
              </a:buClr>
              <a:buFont typeface="Arial" pitchFamily="34" charset="0"/>
              <a:buChar char="•"/>
            </a:pPr>
            <a:r>
              <a:rPr lang="de-DE" sz="2200" b="0" dirty="0"/>
              <a:t>Regionale Nachrichten sind in Deutschland bedeutender als in allen anderen </a:t>
            </a:r>
            <a:r>
              <a:rPr lang="de-DE" sz="2200" b="0" dirty="0" smtClean="0"/>
              <a:t>Ländern der Vergleichsstudie.</a:t>
            </a:r>
            <a:endParaRPr lang="de-DE" sz="2200" b="0" dirty="0"/>
          </a:p>
          <a:p>
            <a:pPr marL="342900" indent="-342900">
              <a:buClr>
                <a:srgbClr val="FF7310"/>
              </a:buClr>
              <a:buFont typeface="Arial" pitchFamily="34" charset="0"/>
              <a:buChar char="•"/>
            </a:pPr>
            <a:r>
              <a:rPr lang="de-DE" sz="2200" b="0" dirty="0"/>
              <a:t>Bisherige </a:t>
            </a:r>
            <a:r>
              <a:rPr lang="de-DE" sz="2200" b="0" dirty="0" smtClean="0"/>
              <a:t>Zahlbereitschaft </a:t>
            </a:r>
            <a:r>
              <a:rPr lang="de-DE" sz="2200" b="0" dirty="0"/>
              <a:t>für digitale Inhalte im Ländervergleich zusammen mit UK am geringsten.</a:t>
            </a:r>
          </a:p>
          <a:p>
            <a:pPr marL="342900" indent="-342900">
              <a:buClr>
                <a:srgbClr val="FF7310"/>
              </a:buClr>
              <a:buFont typeface="Arial" pitchFamily="34" charset="0"/>
              <a:buChar char="•"/>
            </a:pPr>
            <a:r>
              <a:rPr lang="de-DE" sz="2200" b="0" dirty="0"/>
              <a:t>Zukünftige Zahlbereitschaft auf vergleichbarem Niveau mit Frankreich, Dänemark und USA, in UK niedriger, in Italien und Spanien </a:t>
            </a:r>
            <a:r>
              <a:rPr lang="de-DE" sz="2200" b="0" dirty="0" smtClean="0"/>
              <a:t>höher.</a:t>
            </a:r>
            <a:endParaRPr lang="de-DE" sz="2200" b="0" dirty="0"/>
          </a:p>
          <a:p>
            <a:pPr marL="342900" indent="-342900">
              <a:buClr>
                <a:srgbClr val="FF7310"/>
              </a:buClr>
              <a:buFont typeface="Arial" pitchFamily="34" charset="0"/>
              <a:buChar char="•"/>
            </a:pPr>
            <a:endParaRPr lang="de-DE" sz="2200" dirty="0"/>
          </a:p>
          <a:p>
            <a:pPr marL="342900" indent="-342900">
              <a:buClr>
                <a:srgbClr val="FF7310"/>
              </a:buClr>
              <a:buFont typeface="Arial" pitchFamily="34" charset="0"/>
              <a:buChar char="•"/>
            </a:pPr>
            <a:endParaRPr lang="de-DE" sz="2200" dirty="0"/>
          </a:p>
          <a:p>
            <a:pPr marL="342900" indent="-342900">
              <a:buClr>
                <a:srgbClr val="FF7310"/>
              </a:buClr>
              <a:buFont typeface="Arial" pitchFamily="34" charset="0"/>
              <a:buChar char="•"/>
            </a:pPr>
            <a:endParaRPr lang="de-DE" sz="2200" dirty="0"/>
          </a:p>
          <a:p>
            <a:pPr marL="342900" indent="-342900">
              <a:buClr>
                <a:srgbClr val="FF7310"/>
              </a:buClr>
              <a:buFont typeface="Arial" pitchFamily="34" charset="0"/>
              <a:buChar char="•"/>
            </a:pPr>
            <a:endParaRPr lang="de-DE" sz="2200" dirty="0"/>
          </a:p>
          <a:p>
            <a:pPr marL="342900" indent="-342900">
              <a:buClr>
                <a:srgbClr val="FF7310"/>
              </a:buClr>
              <a:buFont typeface="Arial" pitchFamily="34" charset="0"/>
              <a:buChar char="•"/>
            </a:pPr>
            <a:endParaRPr lang="de-DE" sz="2200" dirty="0"/>
          </a:p>
          <a:p>
            <a:pPr marL="342900" indent="-342900">
              <a:buClr>
                <a:srgbClr val="FF7310"/>
              </a:buClr>
              <a:buFont typeface="Arial" pitchFamily="34" charset="0"/>
              <a:buChar char="•"/>
            </a:pPr>
            <a:endParaRPr lang="de-DE" sz="2200" dirty="0"/>
          </a:p>
          <a:p>
            <a:pPr marL="342900" indent="-342900">
              <a:buClr>
                <a:srgbClr val="FF7310"/>
              </a:buClr>
              <a:buFont typeface="Arial" pitchFamily="34" charset="0"/>
              <a:buChar char="•"/>
            </a:pPr>
            <a:endParaRPr lang="de-DE" sz="2200" dirty="0"/>
          </a:p>
          <a:p>
            <a:pPr marL="342900" indent="-342900">
              <a:buClr>
                <a:srgbClr val="FF7310"/>
              </a:buClr>
              <a:buFont typeface="Arial" pitchFamily="34" charset="0"/>
              <a:buChar char="•"/>
            </a:pPr>
            <a:endParaRPr lang="de-DE" sz="2200" dirty="0"/>
          </a:p>
        </p:txBody>
      </p:sp>
      <p:sp>
        <p:nvSpPr>
          <p:cNvPr id="5" name="Foliennummernplatzhalter 4"/>
          <p:cNvSpPr>
            <a:spLocks noGrp="1"/>
          </p:cNvSpPr>
          <p:nvPr>
            <p:ph type="sldNum" sz="quarter" idx="11"/>
          </p:nvPr>
        </p:nvSpPr>
        <p:spPr/>
        <p:txBody>
          <a:bodyPr/>
          <a:lstStyle/>
          <a:p>
            <a:r>
              <a:rPr lang="de-DE" dirty="0" smtClean="0"/>
              <a:t>Seite </a:t>
            </a:r>
            <a:fld id="{0D3F7603-62A8-4292-B350-C7B52F9062D3}" type="slidenum">
              <a:rPr lang="de-DE" smtClean="0"/>
              <a:pPr/>
              <a:t>33</a:t>
            </a:fld>
            <a:endParaRPr lang="de-DE" dirty="0"/>
          </a:p>
        </p:txBody>
      </p:sp>
    </p:spTree>
    <p:extLst>
      <p:ext uri="{BB962C8B-B14F-4D97-AF65-F5344CB8AC3E}">
        <p14:creationId xmlns:p14="http://schemas.microsoft.com/office/powerpoint/2010/main" val="916471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de-DE" sz="2600" dirty="0" smtClean="0"/>
              <a:t>Übergreifende Perspektiven: Informationsrepertoires </a:t>
            </a:r>
            <a:endParaRPr lang="de-DE" sz="2600" dirty="0"/>
          </a:p>
        </p:txBody>
      </p:sp>
      <p:sp>
        <p:nvSpPr>
          <p:cNvPr id="3" name="Inhaltsplatzhalter 2"/>
          <p:cNvSpPr>
            <a:spLocks noGrp="1"/>
          </p:cNvSpPr>
          <p:nvPr>
            <p:ph idx="1"/>
          </p:nvPr>
        </p:nvSpPr>
        <p:spPr/>
        <p:txBody>
          <a:bodyPr/>
          <a:lstStyle/>
          <a:p>
            <a:r>
              <a:rPr lang="de-DE" dirty="0"/>
              <a:t>Die Forschung bezieht sich bisher weit überwiegend auf einzelne </a:t>
            </a:r>
            <a:r>
              <a:rPr lang="de-DE" dirty="0" smtClean="0"/>
              <a:t>Medien; die Leitfrage lautet: </a:t>
            </a:r>
          </a:p>
          <a:p>
            <a:pPr lvl="1"/>
            <a:r>
              <a:rPr lang="de-DE" sz="2000" dirty="0" smtClean="0"/>
              <a:t>Wie viele </a:t>
            </a:r>
            <a:r>
              <a:rPr lang="de-DE" sz="2000" dirty="0"/>
              <a:t>(und welche) </a:t>
            </a:r>
            <a:r>
              <a:rPr lang="de-DE" sz="2000" dirty="0" smtClean="0"/>
              <a:t>Nutzer erreicht ein bestimmtes Medienangebot?</a:t>
            </a:r>
          </a:p>
          <a:p>
            <a:endParaRPr lang="de-DE" dirty="0" smtClean="0"/>
          </a:p>
          <a:p>
            <a:r>
              <a:rPr lang="de-DE" dirty="0" smtClean="0"/>
              <a:t>Durch Konvergenz und zunehmende crossmediale Strategien verliert eine solche medienzentrierte Nutzungsforschung an Aussagekraft.</a:t>
            </a:r>
          </a:p>
          <a:p>
            <a:endParaRPr lang="de-DE" dirty="0"/>
          </a:p>
          <a:p>
            <a:r>
              <a:rPr lang="de-DE" dirty="0" smtClean="0"/>
              <a:t>Die repertoireorientierte Forschung dreht daher die Frage um:</a:t>
            </a:r>
          </a:p>
          <a:p>
            <a:pPr lvl="1"/>
            <a:r>
              <a:rPr lang="de-DE" sz="2000" dirty="0" smtClean="0"/>
              <a:t>Welche Medienangebote stellen sich einzelne Nutzer oder Nutzergruppen zusammen?</a:t>
            </a:r>
            <a:endParaRPr lang="de-DE" sz="2000" dirty="0"/>
          </a:p>
          <a:p>
            <a:endParaRPr lang="de-DE" dirty="0"/>
          </a:p>
        </p:txBody>
      </p:sp>
      <p:sp>
        <p:nvSpPr>
          <p:cNvPr id="5" name="Foliennummernplatzhalter 4"/>
          <p:cNvSpPr>
            <a:spLocks noGrp="1"/>
          </p:cNvSpPr>
          <p:nvPr>
            <p:ph type="sldNum" sz="quarter" idx="11"/>
          </p:nvPr>
        </p:nvSpPr>
        <p:spPr>
          <a:xfrm>
            <a:off x="7924800" y="6477000"/>
            <a:ext cx="762000" cy="304800"/>
          </a:xfrm>
        </p:spPr>
        <p:txBody>
          <a:bodyPr/>
          <a:lstStyle/>
          <a:p>
            <a:r>
              <a:rPr lang="de-DE" dirty="0" smtClean="0"/>
              <a:t>Seite </a:t>
            </a:r>
            <a:fld id="{0D3F7603-62A8-4292-B350-C7B52F9062D3}" type="slidenum">
              <a:rPr lang="de-DE" smtClean="0"/>
              <a:pPr/>
              <a:t>34</a:t>
            </a:fld>
            <a:endParaRPr lang="de-DE" dirty="0"/>
          </a:p>
        </p:txBody>
      </p:sp>
    </p:spTree>
    <p:extLst>
      <p:ext uri="{BB962C8B-B14F-4D97-AF65-F5344CB8AC3E}">
        <p14:creationId xmlns:p14="http://schemas.microsoft.com/office/powerpoint/2010/main" val="31317610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p:txBody>
          <a:bodyPr/>
          <a:lstStyle/>
          <a:p>
            <a:pPr algn="l"/>
            <a:r>
              <a:rPr lang="de-DE" dirty="0"/>
              <a:t>Als Beispiel: Wandel von Informationsrepertoires</a:t>
            </a:r>
          </a:p>
        </p:txBody>
      </p:sp>
      <p:sp>
        <p:nvSpPr>
          <p:cNvPr id="261123" name="Rectangle 3"/>
          <p:cNvSpPr>
            <a:spLocks noGrp="1" noChangeArrowheads="1"/>
          </p:cNvSpPr>
          <p:nvPr>
            <p:ph type="body" idx="1"/>
          </p:nvPr>
        </p:nvSpPr>
        <p:spPr/>
        <p:txBody>
          <a:bodyPr/>
          <a:lstStyle/>
          <a:p>
            <a:r>
              <a:rPr lang="de-DE" dirty="0"/>
              <a:t>Leitfragen:</a:t>
            </a:r>
          </a:p>
          <a:p>
            <a:pPr lvl="1">
              <a:spcBef>
                <a:spcPct val="0"/>
              </a:spcBef>
              <a:buFont typeface="Wingdings" pitchFamily="2" charset="2"/>
              <a:buChar char="§"/>
            </a:pPr>
            <a:endParaRPr lang="de-DE" sz="2000" dirty="0"/>
          </a:p>
          <a:p>
            <a:pPr lvl="1">
              <a:spcBef>
                <a:spcPct val="0"/>
              </a:spcBef>
              <a:buClr>
                <a:srgbClr val="FF7310"/>
              </a:buClr>
              <a:buFont typeface="Wingdings" pitchFamily="2" charset="2"/>
              <a:buChar char="§"/>
            </a:pPr>
            <a:r>
              <a:rPr lang="de-DE" sz="2000" dirty="0"/>
              <a:t>Welche Arten von Informationsangeboten stellen sich einzelne Nutzer und Nutzergruppen zusammen?</a:t>
            </a:r>
          </a:p>
          <a:p>
            <a:pPr lvl="1">
              <a:spcBef>
                <a:spcPct val="0"/>
              </a:spcBef>
              <a:buClr>
                <a:srgbClr val="FF7310"/>
              </a:buClr>
              <a:buFont typeface="Wingdings" pitchFamily="2" charset="2"/>
              <a:buChar char="§"/>
            </a:pPr>
            <a:endParaRPr lang="de-DE" sz="2000" dirty="0"/>
          </a:p>
          <a:p>
            <a:pPr lvl="1">
              <a:spcBef>
                <a:spcPct val="0"/>
              </a:spcBef>
              <a:buClr>
                <a:srgbClr val="FF7310"/>
              </a:buClr>
              <a:buFont typeface="Wingdings" pitchFamily="2" charset="2"/>
              <a:buChar char="§"/>
            </a:pPr>
            <a:r>
              <a:rPr lang="de-DE" sz="2000" dirty="0"/>
              <a:t>Wie ist das sich daraus ergebende Gesamtrepertoire aufgebaut und welche Rolle spielen einzelne Medien- und Kommunikationsdienste dabei?</a:t>
            </a:r>
          </a:p>
          <a:p>
            <a:pPr lvl="1">
              <a:spcBef>
                <a:spcPct val="0"/>
              </a:spcBef>
              <a:buClr>
                <a:srgbClr val="FF7310"/>
              </a:buClr>
              <a:buFont typeface="Wingdings" pitchFamily="2" charset="2"/>
              <a:buChar char="§"/>
            </a:pPr>
            <a:endParaRPr lang="de-DE" sz="2000" dirty="0"/>
          </a:p>
          <a:p>
            <a:pPr lvl="1">
              <a:spcBef>
                <a:spcPct val="0"/>
              </a:spcBef>
              <a:buClr>
                <a:srgbClr val="FF7310"/>
              </a:buClr>
              <a:buFont typeface="Wingdings" pitchFamily="2" charset="2"/>
              <a:buChar char="§"/>
            </a:pPr>
            <a:r>
              <a:rPr lang="de-DE" sz="2000" dirty="0"/>
              <a:t>Wie verändern sich solche Informationsrepertoires über die Zeit – sowohl auf individueller als auch auf aggregierter Ebene?</a:t>
            </a:r>
          </a:p>
        </p:txBody>
      </p:sp>
      <p:sp>
        <p:nvSpPr>
          <p:cNvPr id="5" name="Foliennummernplatzhalter 4"/>
          <p:cNvSpPr>
            <a:spLocks noGrp="1"/>
          </p:cNvSpPr>
          <p:nvPr>
            <p:ph type="sldNum" sz="quarter" idx="11"/>
          </p:nvPr>
        </p:nvSpPr>
        <p:spPr>
          <a:xfrm>
            <a:off x="7924800" y="6477000"/>
            <a:ext cx="762000" cy="304800"/>
          </a:xfrm>
        </p:spPr>
        <p:txBody>
          <a:bodyPr/>
          <a:lstStyle/>
          <a:p>
            <a:r>
              <a:rPr lang="de-DE" dirty="0" smtClean="0"/>
              <a:t>Seite </a:t>
            </a:r>
            <a:fld id="{0D3F7603-62A8-4292-B350-C7B52F9062D3}" type="slidenum">
              <a:rPr lang="de-DE" smtClean="0"/>
              <a:pPr/>
              <a:t>35</a:t>
            </a:fld>
            <a:endParaRPr lang="de-DE" dirty="0"/>
          </a:p>
        </p:txBody>
      </p:sp>
    </p:spTree>
    <p:extLst>
      <p:ext uri="{BB962C8B-B14F-4D97-AF65-F5344CB8AC3E}">
        <p14:creationId xmlns:p14="http://schemas.microsoft.com/office/powerpoint/2010/main" val="3135727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de-DE" dirty="0"/>
              <a:t>Klassifikation von Informationsbedürfnissen</a:t>
            </a:r>
          </a:p>
        </p:txBody>
      </p:sp>
      <p:sp>
        <p:nvSpPr>
          <p:cNvPr id="119811" name="AutoShape 3"/>
          <p:cNvSpPr>
            <a:spLocks noChangeArrowheads="1"/>
          </p:cNvSpPr>
          <p:nvPr/>
        </p:nvSpPr>
        <p:spPr bwMode="auto">
          <a:xfrm>
            <a:off x="2268538" y="1773238"/>
            <a:ext cx="4895850" cy="403225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de-AT" sz="2400"/>
          </a:p>
        </p:txBody>
      </p:sp>
      <p:grpSp>
        <p:nvGrpSpPr>
          <p:cNvPr id="119812" name="Group 4"/>
          <p:cNvGrpSpPr>
            <a:grpSpLocks/>
          </p:cNvGrpSpPr>
          <p:nvPr/>
        </p:nvGrpSpPr>
        <p:grpSpPr bwMode="auto">
          <a:xfrm>
            <a:off x="2268538" y="4797425"/>
            <a:ext cx="4895850" cy="1008063"/>
            <a:chOff x="1429" y="3022"/>
            <a:chExt cx="3084" cy="635"/>
          </a:xfrm>
        </p:grpSpPr>
        <p:grpSp>
          <p:nvGrpSpPr>
            <p:cNvPr id="119813" name="Group 5"/>
            <p:cNvGrpSpPr>
              <a:grpSpLocks/>
            </p:cNvGrpSpPr>
            <p:nvPr/>
          </p:nvGrpSpPr>
          <p:grpSpPr bwMode="auto">
            <a:xfrm>
              <a:off x="1429" y="3022"/>
              <a:ext cx="3084" cy="635"/>
              <a:chOff x="1429" y="3022"/>
              <a:chExt cx="3084" cy="635"/>
            </a:xfrm>
          </p:grpSpPr>
          <p:sp>
            <p:nvSpPr>
              <p:cNvPr id="119814" name="Line 6"/>
              <p:cNvSpPr>
                <a:spLocks noChangeShapeType="1"/>
              </p:cNvSpPr>
              <p:nvPr/>
            </p:nvSpPr>
            <p:spPr bwMode="auto">
              <a:xfrm>
                <a:off x="1815" y="3022"/>
                <a:ext cx="2314"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9815" name="Line 7"/>
              <p:cNvSpPr>
                <a:spLocks noChangeShapeType="1"/>
              </p:cNvSpPr>
              <p:nvPr/>
            </p:nvSpPr>
            <p:spPr bwMode="auto">
              <a:xfrm flipH="1">
                <a:off x="1429" y="3022"/>
                <a:ext cx="384" cy="635"/>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9816" name="Line 8"/>
              <p:cNvSpPr>
                <a:spLocks noChangeShapeType="1"/>
              </p:cNvSpPr>
              <p:nvPr/>
            </p:nvSpPr>
            <p:spPr bwMode="auto">
              <a:xfrm>
                <a:off x="4126" y="3022"/>
                <a:ext cx="363" cy="635"/>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9817" name="Line 9"/>
              <p:cNvSpPr>
                <a:spLocks noChangeShapeType="1"/>
              </p:cNvSpPr>
              <p:nvPr/>
            </p:nvSpPr>
            <p:spPr bwMode="auto">
              <a:xfrm>
                <a:off x="1429" y="3657"/>
                <a:ext cx="3084"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119818" name="Text Box 10"/>
            <p:cNvSpPr txBox="1">
              <a:spLocks noChangeArrowheads="1"/>
            </p:cNvSpPr>
            <p:nvPr/>
          </p:nvSpPr>
          <p:spPr bwMode="auto">
            <a:xfrm>
              <a:off x="1927" y="3113"/>
              <a:ext cx="2041"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de-DE" sz="2000">
                  <a:latin typeface="Arial Narrow" pitchFamily="34" charset="0"/>
                </a:rPr>
                <a:t>Ungerichtete Informationsbedürfnisse</a:t>
              </a:r>
            </a:p>
          </p:txBody>
        </p:sp>
      </p:grpSp>
      <p:grpSp>
        <p:nvGrpSpPr>
          <p:cNvPr id="119819" name="Group 11"/>
          <p:cNvGrpSpPr>
            <a:grpSpLocks/>
          </p:cNvGrpSpPr>
          <p:nvPr/>
        </p:nvGrpSpPr>
        <p:grpSpPr bwMode="auto">
          <a:xfrm>
            <a:off x="2868613" y="3860800"/>
            <a:ext cx="3681412" cy="936625"/>
            <a:chOff x="1807" y="2432"/>
            <a:chExt cx="2319" cy="590"/>
          </a:xfrm>
        </p:grpSpPr>
        <p:sp>
          <p:nvSpPr>
            <p:cNvPr id="119820" name="Line 12"/>
            <p:cNvSpPr>
              <a:spLocks noChangeShapeType="1"/>
            </p:cNvSpPr>
            <p:nvPr/>
          </p:nvSpPr>
          <p:spPr bwMode="auto">
            <a:xfrm>
              <a:off x="2154" y="2432"/>
              <a:ext cx="1633"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9821" name="Line 13"/>
            <p:cNvSpPr>
              <a:spLocks noChangeShapeType="1"/>
            </p:cNvSpPr>
            <p:nvPr/>
          </p:nvSpPr>
          <p:spPr bwMode="auto">
            <a:xfrm flipV="1">
              <a:off x="1807" y="2432"/>
              <a:ext cx="363" cy="59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9822" name="Line 14"/>
            <p:cNvSpPr>
              <a:spLocks noChangeShapeType="1"/>
            </p:cNvSpPr>
            <p:nvPr/>
          </p:nvSpPr>
          <p:spPr bwMode="auto">
            <a:xfrm flipH="1" flipV="1">
              <a:off x="3763" y="2432"/>
              <a:ext cx="363" cy="59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9823" name="Text Box 15"/>
            <p:cNvSpPr txBox="1">
              <a:spLocks noChangeArrowheads="1"/>
            </p:cNvSpPr>
            <p:nvPr/>
          </p:nvSpPr>
          <p:spPr bwMode="auto">
            <a:xfrm>
              <a:off x="1927" y="2489"/>
              <a:ext cx="2041"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de-DE" sz="2000">
                  <a:latin typeface="Arial Narrow" pitchFamily="34" charset="0"/>
                </a:rPr>
                <a:t>Thematische </a:t>
              </a:r>
              <a:br>
                <a:rPr lang="de-DE" sz="2000">
                  <a:latin typeface="Arial Narrow" pitchFamily="34" charset="0"/>
                </a:rPr>
              </a:br>
              <a:r>
                <a:rPr lang="de-DE" sz="2000">
                  <a:latin typeface="Arial Narrow" pitchFamily="34" charset="0"/>
                </a:rPr>
                <a:t>Interessen</a:t>
              </a:r>
            </a:p>
          </p:txBody>
        </p:sp>
      </p:grpSp>
      <p:grpSp>
        <p:nvGrpSpPr>
          <p:cNvPr id="119824" name="Group 16"/>
          <p:cNvGrpSpPr>
            <a:grpSpLocks/>
          </p:cNvGrpSpPr>
          <p:nvPr/>
        </p:nvGrpSpPr>
        <p:grpSpPr bwMode="auto">
          <a:xfrm>
            <a:off x="3132138" y="2924175"/>
            <a:ext cx="3240087" cy="936625"/>
            <a:chOff x="1973" y="1842"/>
            <a:chExt cx="2041" cy="590"/>
          </a:xfrm>
        </p:grpSpPr>
        <p:sp>
          <p:nvSpPr>
            <p:cNvPr id="119825" name="Line 17"/>
            <p:cNvSpPr>
              <a:spLocks noChangeShapeType="1"/>
            </p:cNvSpPr>
            <p:nvPr/>
          </p:nvSpPr>
          <p:spPr bwMode="auto">
            <a:xfrm>
              <a:off x="2517" y="1842"/>
              <a:ext cx="907"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9826" name="Line 18"/>
            <p:cNvSpPr>
              <a:spLocks noChangeShapeType="1"/>
            </p:cNvSpPr>
            <p:nvPr/>
          </p:nvSpPr>
          <p:spPr bwMode="auto">
            <a:xfrm flipH="1" flipV="1">
              <a:off x="3400" y="1842"/>
              <a:ext cx="363" cy="59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9827" name="Line 19"/>
            <p:cNvSpPr>
              <a:spLocks noChangeShapeType="1"/>
            </p:cNvSpPr>
            <p:nvPr/>
          </p:nvSpPr>
          <p:spPr bwMode="auto">
            <a:xfrm flipV="1">
              <a:off x="2170" y="1842"/>
              <a:ext cx="363" cy="59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9828" name="Text Box 20"/>
            <p:cNvSpPr txBox="1">
              <a:spLocks noChangeArrowheads="1"/>
            </p:cNvSpPr>
            <p:nvPr/>
          </p:nvSpPr>
          <p:spPr bwMode="auto">
            <a:xfrm>
              <a:off x="1973" y="1990"/>
              <a:ext cx="2041"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de-DE" sz="2000">
                  <a:latin typeface="Arial Narrow" pitchFamily="34" charset="0"/>
                </a:rPr>
                <a:t>Gruppenbezogene </a:t>
              </a:r>
              <a:br>
                <a:rPr lang="de-DE" sz="2000">
                  <a:latin typeface="Arial Narrow" pitchFamily="34" charset="0"/>
                </a:rPr>
              </a:br>
              <a:r>
                <a:rPr lang="de-DE" sz="2000">
                  <a:latin typeface="Arial Narrow" pitchFamily="34" charset="0"/>
                </a:rPr>
                <a:t>Bedürfnisse</a:t>
              </a:r>
            </a:p>
          </p:txBody>
        </p:sp>
      </p:grpSp>
      <p:grpSp>
        <p:nvGrpSpPr>
          <p:cNvPr id="119829" name="Group 21"/>
          <p:cNvGrpSpPr>
            <a:grpSpLocks/>
          </p:cNvGrpSpPr>
          <p:nvPr/>
        </p:nvGrpSpPr>
        <p:grpSpPr bwMode="auto">
          <a:xfrm>
            <a:off x="3132138" y="1773238"/>
            <a:ext cx="3240087" cy="1150937"/>
            <a:chOff x="1973" y="1117"/>
            <a:chExt cx="2041" cy="725"/>
          </a:xfrm>
        </p:grpSpPr>
        <p:sp>
          <p:nvSpPr>
            <p:cNvPr id="119830" name="Line 22"/>
            <p:cNvSpPr>
              <a:spLocks noChangeShapeType="1"/>
            </p:cNvSpPr>
            <p:nvPr/>
          </p:nvSpPr>
          <p:spPr bwMode="auto">
            <a:xfrm flipH="1" flipV="1">
              <a:off x="2955" y="1117"/>
              <a:ext cx="453" cy="725"/>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9831" name="Line 23"/>
            <p:cNvSpPr>
              <a:spLocks noChangeShapeType="1"/>
            </p:cNvSpPr>
            <p:nvPr/>
          </p:nvSpPr>
          <p:spPr bwMode="auto">
            <a:xfrm flipV="1">
              <a:off x="2525" y="1117"/>
              <a:ext cx="454" cy="725"/>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9832" name="Text Box 24"/>
            <p:cNvSpPr txBox="1">
              <a:spLocks noChangeArrowheads="1"/>
            </p:cNvSpPr>
            <p:nvPr/>
          </p:nvSpPr>
          <p:spPr bwMode="auto">
            <a:xfrm>
              <a:off x="1973" y="1298"/>
              <a:ext cx="2041" cy="442"/>
            </a:xfrm>
            <a:prstGeom prst="rect">
              <a:avLst/>
            </a:prstGeom>
            <a:solidFill>
              <a:schemeClr val="bg1">
                <a:alpha val="3999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de-DE" sz="2000">
                  <a:latin typeface="Arial Narrow" pitchFamily="34" charset="0"/>
                </a:rPr>
                <a:t>Konkrete Problemlösungsbedürfnisse</a:t>
              </a:r>
            </a:p>
          </p:txBody>
        </p:sp>
      </p:grpSp>
      <p:sp>
        <p:nvSpPr>
          <p:cNvPr id="26" name="Foliennummernplatzhalter 4"/>
          <p:cNvSpPr>
            <a:spLocks noGrp="1"/>
          </p:cNvSpPr>
          <p:nvPr>
            <p:ph type="sldNum" sz="quarter" idx="11"/>
          </p:nvPr>
        </p:nvSpPr>
        <p:spPr>
          <a:xfrm>
            <a:off x="7924800" y="6477000"/>
            <a:ext cx="762000" cy="304800"/>
          </a:xfrm>
        </p:spPr>
        <p:txBody>
          <a:bodyPr/>
          <a:lstStyle/>
          <a:p>
            <a:r>
              <a:rPr lang="de-DE" dirty="0" smtClean="0"/>
              <a:t>Seite </a:t>
            </a:r>
            <a:fld id="{0D3F7603-62A8-4292-B350-C7B52F9062D3}" type="slidenum">
              <a:rPr lang="de-DE" smtClean="0"/>
              <a:pPr/>
              <a:t>36</a:t>
            </a:fld>
            <a:endParaRPr lang="de-DE" dirty="0"/>
          </a:p>
        </p:txBody>
      </p:sp>
    </p:spTree>
    <p:extLst>
      <p:ext uri="{BB962C8B-B14F-4D97-AF65-F5344CB8AC3E}">
        <p14:creationId xmlns:p14="http://schemas.microsoft.com/office/powerpoint/2010/main" val="20333841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981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981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982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98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de-DE"/>
              <a:t>Verschiebung von Informationsrepertoires</a:t>
            </a:r>
          </a:p>
        </p:txBody>
      </p:sp>
      <p:grpSp>
        <p:nvGrpSpPr>
          <p:cNvPr id="121859" name="Group 3"/>
          <p:cNvGrpSpPr>
            <a:grpSpLocks/>
          </p:cNvGrpSpPr>
          <p:nvPr/>
        </p:nvGrpSpPr>
        <p:grpSpPr bwMode="auto">
          <a:xfrm>
            <a:off x="755650" y="1916113"/>
            <a:ext cx="2303463" cy="3817937"/>
            <a:chOff x="476" y="1207"/>
            <a:chExt cx="1451" cy="2405"/>
          </a:xfrm>
        </p:grpSpPr>
        <p:grpSp>
          <p:nvGrpSpPr>
            <p:cNvPr id="121860" name="Group 4"/>
            <p:cNvGrpSpPr>
              <a:grpSpLocks/>
            </p:cNvGrpSpPr>
            <p:nvPr/>
          </p:nvGrpSpPr>
          <p:grpSpPr bwMode="auto">
            <a:xfrm>
              <a:off x="476" y="2341"/>
              <a:ext cx="1451" cy="1271"/>
              <a:chOff x="476" y="2341"/>
              <a:chExt cx="1451" cy="1271"/>
            </a:xfrm>
          </p:grpSpPr>
          <p:sp>
            <p:nvSpPr>
              <p:cNvPr id="121861" name="AutoShape 5"/>
              <p:cNvSpPr>
                <a:spLocks noChangeArrowheads="1"/>
              </p:cNvSpPr>
              <p:nvPr/>
            </p:nvSpPr>
            <p:spPr bwMode="auto">
              <a:xfrm>
                <a:off x="476" y="2341"/>
                <a:ext cx="1451" cy="1271"/>
              </a:xfrm>
              <a:prstGeom prst="flowChartExtract">
                <a:avLst/>
              </a:prstGeom>
              <a:noFill/>
              <a:ln w="63500">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1862" name="Line 6"/>
              <p:cNvSpPr>
                <a:spLocks noChangeShapeType="1"/>
              </p:cNvSpPr>
              <p:nvPr/>
            </p:nvSpPr>
            <p:spPr bwMode="auto">
              <a:xfrm>
                <a:off x="839" y="2976"/>
                <a:ext cx="726"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1863" name="Line 7"/>
              <p:cNvSpPr>
                <a:spLocks noChangeShapeType="1"/>
              </p:cNvSpPr>
              <p:nvPr/>
            </p:nvSpPr>
            <p:spPr bwMode="auto">
              <a:xfrm>
                <a:off x="930" y="2795"/>
                <a:ext cx="544"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1864" name="Line 8"/>
              <p:cNvSpPr>
                <a:spLocks noChangeShapeType="1"/>
              </p:cNvSpPr>
              <p:nvPr/>
            </p:nvSpPr>
            <p:spPr bwMode="auto">
              <a:xfrm>
                <a:off x="1058" y="2614"/>
                <a:ext cx="317"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121865" name="Text Box 9"/>
            <p:cNvSpPr txBox="1">
              <a:spLocks noChangeArrowheads="1"/>
            </p:cNvSpPr>
            <p:nvPr/>
          </p:nvSpPr>
          <p:spPr bwMode="auto">
            <a:xfrm>
              <a:off x="476" y="1207"/>
              <a:ext cx="1361" cy="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de-DE" sz="1800" b="1">
                  <a:latin typeface="Arial Narrow" pitchFamily="34" charset="0"/>
                </a:rPr>
                <a:t>Bis 80er Jahre:</a:t>
              </a:r>
              <a:r>
                <a:rPr lang="de-DE" sz="1800">
                  <a:latin typeface="Arial Narrow" pitchFamily="34" charset="0"/>
                </a:rPr>
                <a:t> </a:t>
              </a:r>
              <a:br>
                <a:rPr lang="de-DE" sz="1800">
                  <a:latin typeface="Arial Narrow" pitchFamily="34" charset="0"/>
                </a:rPr>
              </a:br>
              <a:r>
                <a:rPr lang="de-DE" sz="1800">
                  <a:latin typeface="Arial Narrow" pitchFamily="34" charset="0"/>
                </a:rPr>
                <a:t>Im Vordergrund ungerichtete Informations-bedürfnisse</a:t>
              </a:r>
            </a:p>
          </p:txBody>
        </p:sp>
      </p:grpSp>
      <p:grpSp>
        <p:nvGrpSpPr>
          <p:cNvPr id="121866" name="Group 10"/>
          <p:cNvGrpSpPr>
            <a:grpSpLocks/>
          </p:cNvGrpSpPr>
          <p:nvPr/>
        </p:nvGrpSpPr>
        <p:grpSpPr bwMode="auto">
          <a:xfrm>
            <a:off x="3348038" y="1916113"/>
            <a:ext cx="2303462" cy="3817937"/>
            <a:chOff x="2109" y="1207"/>
            <a:chExt cx="1451" cy="2405"/>
          </a:xfrm>
        </p:grpSpPr>
        <p:grpSp>
          <p:nvGrpSpPr>
            <p:cNvPr id="121867" name="Group 11"/>
            <p:cNvGrpSpPr>
              <a:grpSpLocks/>
            </p:cNvGrpSpPr>
            <p:nvPr/>
          </p:nvGrpSpPr>
          <p:grpSpPr bwMode="auto">
            <a:xfrm>
              <a:off x="2109" y="1207"/>
              <a:ext cx="1451" cy="2405"/>
              <a:chOff x="2109" y="1207"/>
              <a:chExt cx="1451" cy="2405"/>
            </a:xfrm>
          </p:grpSpPr>
          <p:grpSp>
            <p:nvGrpSpPr>
              <p:cNvPr id="121868" name="Group 12"/>
              <p:cNvGrpSpPr>
                <a:grpSpLocks/>
              </p:cNvGrpSpPr>
              <p:nvPr/>
            </p:nvGrpSpPr>
            <p:grpSpPr bwMode="auto">
              <a:xfrm>
                <a:off x="2109" y="2341"/>
                <a:ext cx="1451" cy="1271"/>
                <a:chOff x="2155" y="2341"/>
                <a:chExt cx="1451" cy="1271"/>
              </a:xfrm>
            </p:grpSpPr>
            <p:sp>
              <p:nvSpPr>
                <p:cNvPr id="121869" name="AutoShape 13"/>
                <p:cNvSpPr>
                  <a:spLocks noChangeArrowheads="1"/>
                </p:cNvSpPr>
                <p:nvPr/>
              </p:nvSpPr>
              <p:spPr bwMode="auto">
                <a:xfrm>
                  <a:off x="2155" y="2341"/>
                  <a:ext cx="1451" cy="1271"/>
                </a:xfrm>
                <a:prstGeom prst="flowChartExtract">
                  <a:avLst/>
                </a:prstGeom>
                <a:noFill/>
                <a:ln w="63500">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1870" name="Line 14"/>
                <p:cNvSpPr>
                  <a:spLocks noChangeShapeType="1"/>
                </p:cNvSpPr>
                <p:nvPr/>
              </p:nvSpPr>
              <p:spPr bwMode="auto">
                <a:xfrm>
                  <a:off x="2381" y="3203"/>
                  <a:ext cx="998"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1871" name="Line 15"/>
                <p:cNvSpPr>
                  <a:spLocks noChangeShapeType="1"/>
                </p:cNvSpPr>
                <p:nvPr/>
              </p:nvSpPr>
              <p:spPr bwMode="auto">
                <a:xfrm>
                  <a:off x="2609" y="2795"/>
                  <a:ext cx="543"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1872" name="Line 16"/>
                <p:cNvSpPr>
                  <a:spLocks noChangeShapeType="1"/>
                </p:cNvSpPr>
                <p:nvPr/>
              </p:nvSpPr>
              <p:spPr bwMode="auto">
                <a:xfrm>
                  <a:off x="2737" y="2614"/>
                  <a:ext cx="317"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121873" name="Text Box 17"/>
              <p:cNvSpPr txBox="1">
                <a:spLocks noChangeArrowheads="1"/>
              </p:cNvSpPr>
              <p:nvPr/>
            </p:nvSpPr>
            <p:spPr bwMode="auto">
              <a:xfrm>
                <a:off x="2109" y="1207"/>
                <a:ext cx="1361" cy="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de-DE" sz="1800" b="1">
                    <a:latin typeface="Arial Narrow" pitchFamily="34" charset="0"/>
                  </a:rPr>
                  <a:t>90er Jahre:</a:t>
                </a:r>
                <a:r>
                  <a:rPr lang="de-DE" sz="1800">
                    <a:latin typeface="Arial Narrow" pitchFamily="34" charset="0"/>
                  </a:rPr>
                  <a:t> </a:t>
                </a:r>
                <a:br>
                  <a:rPr lang="de-DE" sz="1800">
                    <a:latin typeface="Arial Narrow" pitchFamily="34" charset="0"/>
                  </a:rPr>
                </a:br>
                <a:r>
                  <a:rPr lang="de-DE" sz="1800">
                    <a:latin typeface="Arial Narrow" pitchFamily="34" charset="0"/>
                  </a:rPr>
                  <a:t>Verstärkte Ausrichtung an Themeninteressen (Spartenangebote)</a:t>
                </a:r>
              </a:p>
            </p:txBody>
          </p:sp>
        </p:grpSp>
        <p:sp>
          <p:nvSpPr>
            <p:cNvPr id="121874" name="Text Box 18"/>
            <p:cNvSpPr txBox="1">
              <a:spLocks noChangeArrowheads="1"/>
            </p:cNvSpPr>
            <p:nvPr/>
          </p:nvSpPr>
          <p:spPr bwMode="auto">
            <a:xfrm>
              <a:off x="2790" y="3249"/>
              <a:ext cx="18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spAutoFit/>
            </a:bodyPr>
            <a:lstStyle/>
            <a:p>
              <a:pPr algn="ctr">
                <a:spcBef>
                  <a:spcPct val="50000"/>
                </a:spcBef>
                <a:spcAft>
                  <a:spcPct val="20000"/>
                </a:spcAft>
              </a:pPr>
              <a:r>
                <a:rPr lang="de-DE" sz="2000" b="1">
                  <a:latin typeface="Arial Narrow" pitchFamily="34" charset="0"/>
                </a:rPr>
                <a:t>–</a:t>
              </a:r>
            </a:p>
          </p:txBody>
        </p:sp>
        <p:sp>
          <p:nvSpPr>
            <p:cNvPr id="121875" name="Text Box 19"/>
            <p:cNvSpPr txBox="1">
              <a:spLocks noChangeArrowheads="1"/>
            </p:cNvSpPr>
            <p:nvPr/>
          </p:nvSpPr>
          <p:spPr bwMode="auto">
            <a:xfrm>
              <a:off x="2789" y="2840"/>
              <a:ext cx="18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spAutoFit/>
            </a:bodyPr>
            <a:lstStyle/>
            <a:p>
              <a:pPr algn="ctr">
                <a:spcBef>
                  <a:spcPct val="50000"/>
                </a:spcBef>
                <a:spcAft>
                  <a:spcPct val="20000"/>
                </a:spcAft>
              </a:pPr>
              <a:r>
                <a:rPr lang="de-DE" sz="2000" b="1">
                  <a:latin typeface="Arial Narrow" pitchFamily="34" charset="0"/>
                </a:rPr>
                <a:t>+</a:t>
              </a:r>
            </a:p>
          </p:txBody>
        </p:sp>
      </p:grpSp>
      <p:grpSp>
        <p:nvGrpSpPr>
          <p:cNvPr id="121876" name="Group 20"/>
          <p:cNvGrpSpPr>
            <a:grpSpLocks/>
          </p:cNvGrpSpPr>
          <p:nvPr/>
        </p:nvGrpSpPr>
        <p:grpSpPr bwMode="auto">
          <a:xfrm>
            <a:off x="6011863" y="1916113"/>
            <a:ext cx="2305050" cy="3854450"/>
            <a:chOff x="3787" y="1207"/>
            <a:chExt cx="1452" cy="2428"/>
          </a:xfrm>
        </p:grpSpPr>
        <p:grpSp>
          <p:nvGrpSpPr>
            <p:cNvPr id="121877" name="Group 21"/>
            <p:cNvGrpSpPr>
              <a:grpSpLocks/>
            </p:cNvGrpSpPr>
            <p:nvPr/>
          </p:nvGrpSpPr>
          <p:grpSpPr bwMode="auto">
            <a:xfrm>
              <a:off x="3787" y="1207"/>
              <a:ext cx="1452" cy="2405"/>
              <a:chOff x="3787" y="1207"/>
              <a:chExt cx="1452" cy="2405"/>
            </a:xfrm>
          </p:grpSpPr>
          <p:sp>
            <p:nvSpPr>
              <p:cNvPr id="121878" name="AutoShape 22"/>
              <p:cNvSpPr>
                <a:spLocks noChangeArrowheads="1"/>
              </p:cNvSpPr>
              <p:nvPr/>
            </p:nvSpPr>
            <p:spPr bwMode="auto">
              <a:xfrm>
                <a:off x="3788" y="2341"/>
                <a:ext cx="1451" cy="1271"/>
              </a:xfrm>
              <a:prstGeom prst="flowChartExtract">
                <a:avLst/>
              </a:prstGeom>
              <a:noFill/>
              <a:ln w="63500">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1879" name="Line 23"/>
              <p:cNvSpPr>
                <a:spLocks noChangeShapeType="1"/>
              </p:cNvSpPr>
              <p:nvPr/>
            </p:nvSpPr>
            <p:spPr bwMode="auto">
              <a:xfrm>
                <a:off x="3878" y="3430"/>
                <a:ext cx="1270"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1880" name="Line 24"/>
              <p:cNvSpPr>
                <a:spLocks noChangeShapeType="1"/>
              </p:cNvSpPr>
              <p:nvPr/>
            </p:nvSpPr>
            <p:spPr bwMode="auto">
              <a:xfrm>
                <a:off x="4059" y="3113"/>
                <a:ext cx="908"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121881" name="Group 25"/>
              <p:cNvGrpSpPr>
                <a:grpSpLocks/>
              </p:cNvGrpSpPr>
              <p:nvPr/>
            </p:nvGrpSpPr>
            <p:grpSpPr bwMode="auto">
              <a:xfrm>
                <a:off x="3787" y="1207"/>
                <a:ext cx="1361" cy="1588"/>
                <a:chOff x="3787" y="1207"/>
                <a:chExt cx="1361" cy="1588"/>
              </a:xfrm>
            </p:grpSpPr>
            <p:sp>
              <p:nvSpPr>
                <p:cNvPr id="121882" name="Line 26"/>
                <p:cNvSpPr>
                  <a:spLocks noChangeShapeType="1"/>
                </p:cNvSpPr>
                <p:nvPr/>
              </p:nvSpPr>
              <p:spPr bwMode="auto">
                <a:xfrm>
                  <a:off x="4249" y="2795"/>
                  <a:ext cx="536"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1883" name="Text Box 27"/>
                <p:cNvSpPr txBox="1">
                  <a:spLocks noChangeArrowheads="1"/>
                </p:cNvSpPr>
                <p:nvPr/>
              </p:nvSpPr>
              <p:spPr bwMode="auto">
                <a:xfrm>
                  <a:off x="3787" y="1207"/>
                  <a:ext cx="1361" cy="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de-DE" sz="1800" b="1">
                      <a:latin typeface="Arial Narrow" pitchFamily="34" charset="0"/>
                    </a:rPr>
                    <a:t>Heute:</a:t>
                  </a:r>
                  <a:r>
                    <a:rPr lang="de-DE" sz="1800">
                      <a:latin typeface="Arial Narrow" pitchFamily="34" charset="0"/>
                    </a:rPr>
                    <a:t> </a:t>
                  </a:r>
                  <a:br>
                    <a:rPr lang="de-DE" sz="1800">
                      <a:latin typeface="Arial Narrow" pitchFamily="34" charset="0"/>
                    </a:rPr>
                  </a:br>
                  <a:r>
                    <a:rPr lang="de-DE" sz="1800">
                      <a:latin typeface="Arial Narrow" pitchFamily="34" charset="0"/>
                    </a:rPr>
                    <a:t>Zunahme gruppen-bezogener Bedürfnisse und individueller Problemlösungen</a:t>
                  </a:r>
                </a:p>
              </p:txBody>
            </p:sp>
          </p:grpSp>
        </p:grpSp>
        <p:sp>
          <p:nvSpPr>
            <p:cNvPr id="121884" name="Text Box 28"/>
            <p:cNvSpPr txBox="1">
              <a:spLocks noChangeArrowheads="1"/>
            </p:cNvSpPr>
            <p:nvPr/>
          </p:nvSpPr>
          <p:spPr bwMode="auto">
            <a:xfrm>
              <a:off x="4454" y="2817"/>
              <a:ext cx="18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spAutoFit/>
            </a:bodyPr>
            <a:lstStyle/>
            <a:p>
              <a:pPr algn="ctr">
                <a:spcBef>
                  <a:spcPct val="50000"/>
                </a:spcBef>
                <a:spcAft>
                  <a:spcPct val="20000"/>
                </a:spcAft>
              </a:pPr>
              <a:r>
                <a:rPr lang="de-DE" sz="2000" b="1">
                  <a:latin typeface="Arial Narrow" pitchFamily="34" charset="0"/>
                </a:rPr>
                <a:t>+</a:t>
              </a:r>
            </a:p>
          </p:txBody>
        </p:sp>
        <p:sp>
          <p:nvSpPr>
            <p:cNvPr id="121885" name="Text Box 29"/>
            <p:cNvSpPr txBox="1">
              <a:spLocks noChangeArrowheads="1"/>
            </p:cNvSpPr>
            <p:nvPr/>
          </p:nvSpPr>
          <p:spPr bwMode="auto">
            <a:xfrm>
              <a:off x="4454" y="2478"/>
              <a:ext cx="18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spAutoFit/>
            </a:bodyPr>
            <a:lstStyle/>
            <a:p>
              <a:pPr algn="ctr">
                <a:spcBef>
                  <a:spcPct val="50000"/>
                </a:spcBef>
                <a:spcAft>
                  <a:spcPct val="20000"/>
                </a:spcAft>
              </a:pPr>
              <a:r>
                <a:rPr lang="de-DE" sz="2000" b="1">
                  <a:latin typeface="Arial Narrow" pitchFamily="34" charset="0"/>
                </a:rPr>
                <a:t>+</a:t>
              </a:r>
            </a:p>
          </p:txBody>
        </p:sp>
        <p:sp>
          <p:nvSpPr>
            <p:cNvPr id="121886" name="Text Box 30"/>
            <p:cNvSpPr txBox="1">
              <a:spLocks noChangeArrowheads="1"/>
            </p:cNvSpPr>
            <p:nvPr/>
          </p:nvSpPr>
          <p:spPr bwMode="auto">
            <a:xfrm>
              <a:off x="4454" y="3113"/>
              <a:ext cx="18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spAutoFit/>
            </a:bodyPr>
            <a:lstStyle/>
            <a:p>
              <a:pPr algn="ctr">
                <a:spcBef>
                  <a:spcPct val="50000"/>
                </a:spcBef>
                <a:spcAft>
                  <a:spcPct val="20000"/>
                </a:spcAft>
              </a:pPr>
              <a:r>
                <a:rPr lang="de-DE" sz="2000" b="1">
                  <a:latin typeface="Arial Narrow" pitchFamily="34" charset="0"/>
                </a:rPr>
                <a:t>–</a:t>
              </a:r>
            </a:p>
          </p:txBody>
        </p:sp>
        <p:sp>
          <p:nvSpPr>
            <p:cNvPr id="121887" name="Text Box 31"/>
            <p:cNvSpPr txBox="1">
              <a:spLocks noChangeArrowheads="1"/>
            </p:cNvSpPr>
            <p:nvPr/>
          </p:nvSpPr>
          <p:spPr bwMode="auto">
            <a:xfrm>
              <a:off x="4468" y="3385"/>
              <a:ext cx="18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spAutoFit/>
            </a:bodyPr>
            <a:lstStyle/>
            <a:p>
              <a:pPr algn="ctr">
                <a:spcBef>
                  <a:spcPct val="50000"/>
                </a:spcBef>
                <a:spcAft>
                  <a:spcPct val="20000"/>
                </a:spcAft>
              </a:pPr>
              <a:r>
                <a:rPr lang="de-DE" sz="2000" b="1">
                  <a:latin typeface="Arial Narrow" pitchFamily="34" charset="0"/>
                </a:rPr>
                <a:t>–</a:t>
              </a:r>
            </a:p>
          </p:txBody>
        </p:sp>
      </p:grpSp>
      <p:sp>
        <p:nvSpPr>
          <p:cNvPr id="33" name="Foliennummernplatzhalter 4"/>
          <p:cNvSpPr>
            <a:spLocks noGrp="1"/>
          </p:cNvSpPr>
          <p:nvPr>
            <p:ph type="sldNum" sz="quarter" idx="11"/>
          </p:nvPr>
        </p:nvSpPr>
        <p:spPr>
          <a:xfrm>
            <a:off x="7924800" y="6477000"/>
            <a:ext cx="762000" cy="304800"/>
          </a:xfrm>
        </p:spPr>
        <p:txBody>
          <a:bodyPr/>
          <a:lstStyle/>
          <a:p>
            <a:r>
              <a:rPr lang="de-DE" dirty="0" smtClean="0"/>
              <a:t>Seite </a:t>
            </a:r>
            <a:fld id="{0D3F7603-62A8-4292-B350-C7B52F9062D3}" type="slidenum">
              <a:rPr lang="de-DE" smtClean="0"/>
              <a:pPr/>
              <a:t>37</a:t>
            </a:fld>
            <a:endParaRPr lang="de-DE" dirty="0"/>
          </a:p>
        </p:txBody>
      </p:sp>
    </p:spTree>
    <p:extLst>
      <p:ext uri="{BB962C8B-B14F-4D97-AF65-F5344CB8AC3E}">
        <p14:creationId xmlns:p14="http://schemas.microsoft.com/office/powerpoint/2010/main" val="1785840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185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186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18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r>
              <a:rPr lang="de-DE"/>
              <a:t>Biographische Verschiebung von Informationsrepertoires</a:t>
            </a:r>
          </a:p>
        </p:txBody>
      </p:sp>
      <p:grpSp>
        <p:nvGrpSpPr>
          <p:cNvPr id="160808" name="Group 40"/>
          <p:cNvGrpSpPr>
            <a:grpSpLocks/>
          </p:cNvGrpSpPr>
          <p:nvPr/>
        </p:nvGrpSpPr>
        <p:grpSpPr bwMode="auto">
          <a:xfrm>
            <a:off x="755650" y="1916113"/>
            <a:ext cx="2303463" cy="3817937"/>
            <a:chOff x="476" y="1207"/>
            <a:chExt cx="1451" cy="2405"/>
          </a:xfrm>
        </p:grpSpPr>
        <p:sp>
          <p:nvSpPr>
            <p:cNvPr id="160773" name="AutoShape 5"/>
            <p:cNvSpPr>
              <a:spLocks noChangeArrowheads="1"/>
            </p:cNvSpPr>
            <p:nvPr/>
          </p:nvSpPr>
          <p:spPr bwMode="auto">
            <a:xfrm>
              <a:off x="476" y="2341"/>
              <a:ext cx="1451" cy="1271"/>
            </a:xfrm>
            <a:prstGeom prst="flowChartExtract">
              <a:avLst/>
            </a:prstGeom>
            <a:noFill/>
            <a:ln w="63500">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60774" name="Line 6"/>
            <p:cNvSpPr>
              <a:spLocks noChangeShapeType="1"/>
            </p:cNvSpPr>
            <p:nvPr/>
          </p:nvSpPr>
          <p:spPr bwMode="auto">
            <a:xfrm>
              <a:off x="657" y="3294"/>
              <a:ext cx="1089"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60775" name="Line 7"/>
            <p:cNvSpPr>
              <a:spLocks noChangeShapeType="1"/>
            </p:cNvSpPr>
            <p:nvPr/>
          </p:nvSpPr>
          <p:spPr bwMode="auto">
            <a:xfrm>
              <a:off x="764" y="3113"/>
              <a:ext cx="883"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60776" name="Line 8"/>
            <p:cNvSpPr>
              <a:spLocks noChangeShapeType="1"/>
            </p:cNvSpPr>
            <p:nvPr/>
          </p:nvSpPr>
          <p:spPr bwMode="auto">
            <a:xfrm>
              <a:off x="1058" y="2614"/>
              <a:ext cx="317"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60777" name="Text Box 9"/>
            <p:cNvSpPr txBox="1">
              <a:spLocks noChangeArrowheads="1"/>
            </p:cNvSpPr>
            <p:nvPr/>
          </p:nvSpPr>
          <p:spPr bwMode="auto">
            <a:xfrm>
              <a:off x="476" y="1207"/>
              <a:ext cx="1361" cy="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de-DE" sz="1800" b="1">
                  <a:latin typeface="Arial Narrow" pitchFamily="34" charset="0"/>
                </a:rPr>
                <a:t>Jugend:</a:t>
              </a:r>
              <a:r>
                <a:rPr lang="de-DE" sz="1800">
                  <a:latin typeface="Arial Narrow" pitchFamily="34" charset="0"/>
                </a:rPr>
                <a:t> </a:t>
              </a:r>
              <a:br>
                <a:rPr lang="de-DE" sz="1800">
                  <a:latin typeface="Arial Narrow" pitchFamily="34" charset="0"/>
                </a:rPr>
              </a:br>
              <a:r>
                <a:rPr lang="de-DE" sz="1800">
                  <a:latin typeface="Arial Narrow" pitchFamily="34" charset="0"/>
                </a:rPr>
                <a:t>Gruppenbezogene Bedürfnisse</a:t>
              </a:r>
              <a:br>
                <a:rPr lang="de-DE" sz="1800">
                  <a:latin typeface="Arial Narrow" pitchFamily="34" charset="0"/>
                </a:rPr>
              </a:br>
              <a:r>
                <a:rPr lang="de-DE" sz="1800">
                  <a:latin typeface="Arial Narrow" pitchFamily="34" charset="0"/>
                </a:rPr>
                <a:t>(Identitätsbildung)</a:t>
              </a:r>
            </a:p>
          </p:txBody>
        </p:sp>
        <p:sp>
          <p:nvSpPr>
            <p:cNvPr id="160805" name="Text Box 37"/>
            <p:cNvSpPr txBox="1">
              <a:spLocks noChangeArrowheads="1"/>
            </p:cNvSpPr>
            <p:nvPr/>
          </p:nvSpPr>
          <p:spPr bwMode="auto">
            <a:xfrm>
              <a:off x="1090" y="2715"/>
              <a:ext cx="227" cy="288"/>
            </a:xfrm>
            <a:prstGeom prst="rect">
              <a:avLst/>
            </a:prstGeom>
            <a:noFill/>
            <a:ln>
              <a:noFill/>
            </a:ln>
            <a:effectLst/>
            <a:extLst>
              <a:ext uri="{909E8E84-426E-40DD-AFC4-6F175D3DCCD1}">
                <a14:hiddenFill xmlns:a14="http://schemas.microsoft.com/office/drawing/2010/main">
                  <a:solidFill>
                    <a:srgbClr val="FF66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de-DE" sz="2400" b="1"/>
                <a:t>!</a:t>
              </a:r>
            </a:p>
          </p:txBody>
        </p:sp>
      </p:grpSp>
      <p:grpSp>
        <p:nvGrpSpPr>
          <p:cNvPr id="160809" name="Group 41"/>
          <p:cNvGrpSpPr>
            <a:grpSpLocks/>
          </p:cNvGrpSpPr>
          <p:nvPr/>
        </p:nvGrpSpPr>
        <p:grpSpPr bwMode="auto">
          <a:xfrm>
            <a:off x="3348038" y="1916113"/>
            <a:ext cx="2303462" cy="3817937"/>
            <a:chOff x="2109" y="1207"/>
            <a:chExt cx="1451" cy="2405"/>
          </a:xfrm>
        </p:grpSpPr>
        <p:sp>
          <p:nvSpPr>
            <p:cNvPr id="160781" name="AutoShape 13"/>
            <p:cNvSpPr>
              <a:spLocks noChangeArrowheads="1"/>
            </p:cNvSpPr>
            <p:nvPr/>
          </p:nvSpPr>
          <p:spPr bwMode="auto">
            <a:xfrm>
              <a:off x="2109" y="2341"/>
              <a:ext cx="1451" cy="1271"/>
            </a:xfrm>
            <a:prstGeom prst="flowChartExtract">
              <a:avLst/>
            </a:prstGeom>
            <a:noFill/>
            <a:ln w="63500">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60782" name="Line 14"/>
            <p:cNvSpPr>
              <a:spLocks noChangeShapeType="1"/>
            </p:cNvSpPr>
            <p:nvPr/>
          </p:nvSpPr>
          <p:spPr bwMode="auto">
            <a:xfrm>
              <a:off x="2290" y="3294"/>
              <a:ext cx="1089"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60783" name="Line 15"/>
            <p:cNvSpPr>
              <a:spLocks noChangeShapeType="1"/>
            </p:cNvSpPr>
            <p:nvPr/>
          </p:nvSpPr>
          <p:spPr bwMode="auto">
            <a:xfrm>
              <a:off x="2563" y="2795"/>
              <a:ext cx="543"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60784" name="Line 16"/>
            <p:cNvSpPr>
              <a:spLocks noChangeShapeType="1"/>
            </p:cNvSpPr>
            <p:nvPr/>
          </p:nvSpPr>
          <p:spPr bwMode="auto">
            <a:xfrm>
              <a:off x="2691" y="2614"/>
              <a:ext cx="317"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60785" name="Text Box 17"/>
            <p:cNvSpPr txBox="1">
              <a:spLocks noChangeArrowheads="1"/>
            </p:cNvSpPr>
            <p:nvPr/>
          </p:nvSpPr>
          <p:spPr bwMode="auto">
            <a:xfrm>
              <a:off x="2109" y="1207"/>
              <a:ext cx="1361" cy="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de-DE" sz="1800" b="1">
                  <a:latin typeface="Arial Narrow" pitchFamily="34" charset="0"/>
                </a:rPr>
                <a:t>Ausbildung/Studium:</a:t>
              </a:r>
              <a:r>
                <a:rPr lang="de-DE" sz="1800">
                  <a:latin typeface="Arial Narrow" pitchFamily="34" charset="0"/>
                </a:rPr>
                <a:t> </a:t>
              </a:r>
              <a:br>
                <a:rPr lang="de-DE" sz="1800">
                  <a:latin typeface="Arial Narrow" pitchFamily="34" charset="0"/>
                </a:rPr>
              </a:br>
              <a:r>
                <a:rPr lang="de-DE" sz="1800">
                  <a:latin typeface="Arial Narrow" pitchFamily="34" charset="0"/>
                </a:rPr>
                <a:t>Verstärkte Ausrichtung an Themeninteressen (Qualifizierung)</a:t>
              </a:r>
            </a:p>
          </p:txBody>
        </p:sp>
        <p:sp>
          <p:nvSpPr>
            <p:cNvPr id="160806" name="Text Box 38"/>
            <p:cNvSpPr txBox="1">
              <a:spLocks noChangeArrowheads="1"/>
            </p:cNvSpPr>
            <p:nvPr/>
          </p:nvSpPr>
          <p:spPr bwMode="auto">
            <a:xfrm>
              <a:off x="2736" y="2886"/>
              <a:ext cx="227" cy="288"/>
            </a:xfrm>
            <a:prstGeom prst="rect">
              <a:avLst/>
            </a:prstGeom>
            <a:noFill/>
            <a:ln>
              <a:noFill/>
            </a:ln>
            <a:effectLst/>
            <a:extLst>
              <a:ext uri="{909E8E84-426E-40DD-AFC4-6F175D3DCCD1}">
                <a14:hiddenFill xmlns:a14="http://schemas.microsoft.com/office/drawing/2010/main">
                  <a:solidFill>
                    <a:srgbClr val="FF66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de-DE" sz="2400" b="1"/>
                <a:t>!</a:t>
              </a:r>
            </a:p>
          </p:txBody>
        </p:sp>
      </p:grpSp>
      <p:grpSp>
        <p:nvGrpSpPr>
          <p:cNvPr id="160811" name="Group 43"/>
          <p:cNvGrpSpPr>
            <a:grpSpLocks/>
          </p:cNvGrpSpPr>
          <p:nvPr/>
        </p:nvGrpSpPr>
        <p:grpSpPr bwMode="auto">
          <a:xfrm>
            <a:off x="6011863" y="1916113"/>
            <a:ext cx="2305050" cy="3817937"/>
            <a:chOff x="3787" y="1207"/>
            <a:chExt cx="1452" cy="2405"/>
          </a:xfrm>
        </p:grpSpPr>
        <p:sp>
          <p:nvSpPr>
            <p:cNvPr id="160790" name="AutoShape 22"/>
            <p:cNvSpPr>
              <a:spLocks noChangeArrowheads="1"/>
            </p:cNvSpPr>
            <p:nvPr/>
          </p:nvSpPr>
          <p:spPr bwMode="auto">
            <a:xfrm>
              <a:off x="3788" y="2341"/>
              <a:ext cx="1451" cy="1271"/>
            </a:xfrm>
            <a:prstGeom prst="flowChartExtract">
              <a:avLst/>
            </a:prstGeom>
            <a:noFill/>
            <a:ln w="63500">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60791" name="Line 23"/>
            <p:cNvSpPr>
              <a:spLocks noChangeShapeType="1"/>
            </p:cNvSpPr>
            <p:nvPr/>
          </p:nvSpPr>
          <p:spPr bwMode="auto">
            <a:xfrm>
              <a:off x="4059" y="3158"/>
              <a:ext cx="908"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60792" name="Line 24"/>
            <p:cNvSpPr>
              <a:spLocks noChangeShapeType="1"/>
            </p:cNvSpPr>
            <p:nvPr/>
          </p:nvSpPr>
          <p:spPr bwMode="auto">
            <a:xfrm>
              <a:off x="4241" y="2795"/>
              <a:ext cx="544"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60794" name="Line 26"/>
            <p:cNvSpPr>
              <a:spLocks noChangeShapeType="1"/>
            </p:cNvSpPr>
            <p:nvPr/>
          </p:nvSpPr>
          <p:spPr bwMode="auto">
            <a:xfrm>
              <a:off x="4348" y="2614"/>
              <a:ext cx="317"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60795" name="Text Box 27"/>
            <p:cNvSpPr txBox="1">
              <a:spLocks noChangeArrowheads="1"/>
            </p:cNvSpPr>
            <p:nvPr/>
          </p:nvSpPr>
          <p:spPr bwMode="auto">
            <a:xfrm>
              <a:off x="3787" y="1207"/>
              <a:ext cx="1406" cy="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de-DE" sz="1800" b="1">
                  <a:latin typeface="Arial Narrow" pitchFamily="34" charset="0"/>
                </a:rPr>
                <a:t>Beruf/Familie:</a:t>
              </a:r>
              <a:r>
                <a:rPr lang="de-DE" sz="1800">
                  <a:latin typeface="Arial Narrow" pitchFamily="34" charset="0"/>
                </a:rPr>
                <a:t> </a:t>
              </a:r>
              <a:br>
                <a:rPr lang="de-DE" sz="1800">
                  <a:latin typeface="Arial Narrow" pitchFamily="34" charset="0"/>
                </a:rPr>
              </a:br>
              <a:r>
                <a:rPr lang="de-DE" sz="1800">
                  <a:latin typeface="Arial Narrow" pitchFamily="34" charset="0"/>
                </a:rPr>
                <a:t>Zunahme ungerichteter Informationsbedürfnisse</a:t>
              </a:r>
              <a:br>
                <a:rPr lang="de-DE" sz="1800">
                  <a:latin typeface="Arial Narrow" pitchFamily="34" charset="0"/>
                </a:rPr>
              </a:br>
              <a:r>
                <a:rPr lang="de-DE" sz="1800">
                  <a:latin typeface="Arial Narrow" pitchFamily="34" charset="0"/>
                </a:rPr>
                <a:t>(Integration)</a:t>
              </a:r>
            </a:p>
          </p:txBody>
        </p:sp>
        <p:sp>
          <p:nvSpPr>
            <p:cNvPr id="160807" name="Text Box 39"/>
            <p:cNvSpPr txBox="1">
              <a:spLocks noChangeArrowheads="1"/>
            </p:cNvSpPr>
            <p:nvPr/>
          </p:nvSpPr>
          <p:spPr bwMode="auto">
            <a:xfrm>
              <a:off x="4413" y="3209"/>
              <a:ext cx="227" cy="288"/>
            </a:xfrm>
            <a:prstGeom prst="rect">
              <a:avLst/>
            </a:prstGeom>
            <a:noFill/>
            <a:ln>
              <a:noFill/>
            </a:ln>
            <a:effectLst/>
            <a:extLst>
              <a:ext uri="{909E8E84-426E-40DD-AFC4-6F175D3DCCD1}">
                <a14:hiddenFill xmlns:a14="http://schemas.microsoft.com/office/drawing/2010/main">
                  <a:solidFill>
                    <a:srgbClr val="FF66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de-DE" sz="2400" b="1"/>
                <a:t>!</a:t>
              </a:r>
            </a:p>
          </p:txBody>
        </p:sp>
      </p:grpSp>
      <p:sp>
        <p:nvSpPr>
          <p:cNvPr id="25" name="Foliennummernplatzhalter 4"/>
          <p:cNvSpPr>
            <a:spLocks noGrp="1"/>
          </p:cNvSpPr>
          <p:nvPr>
            <p:ph type="sldNum" sz="quarter" idx="11"/>
          </p:nvPr>
        </p:nvSpPr>
        <p:spPr>
          <a:xfrm>
            <a:off x="7924800" y="6508576"/>
            <a:ext cx="762000" cy="304800"/>
          </a:xfrm>
        </p:spPr>
        <p:txBody>
          <a:bodyPr/>
          <a:lstStyle/>
          <a:p>
            <a:r>
              <a:rPr lang="de-DE" dirty="0" smtClean="0"/>
              <a:t>Seite </a:t>
            </a:r>
            <a:fld id="{0D3F7603-62A8-4292-B350-C7B52F9062D3}" type="slidenum">
              <a:rPr lang="de-DE" smtClean="0"/>
              <a:pPr/>
              <a:t>38</a:t>
            </a:fld>
            <a:endParaRPr lang="de-DE" dirty="0"/>
          </a:p>
        </p:txBody>
      </p:sp>
    </p:spTree>
    <p:extLst>
      <p:ext uri="{BB962C8B-B14F-4D97-AF65-F5344CB8AC3E}">
        <p14:creationId xmlns:p14="http://schemas.microsoft.com/office/powerpoint/2010/main" val="22277398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60808"/>
                                        </p:tgtEl>
                                        <p:attrNameLst>
                                          <p:attrName>style.visibility</p:attrName>
                                        </p:attrNameLst>
                                      </p:cBhvr>
                                      <p:to>
                                        <p:strVal val="visible"/>
                                      </p:to>
                                    </p:set>
                                    <p:animEffect transition="in" filter="blinds(horizontal)">
                                      <p:cBhvr>
                                        <p:cTn id="7" dur="500"/>
                                        <p:tgtEl>
                                          <p:spTgt spid="1608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60809"/>
                                        </p:tgtEl>
                                        <p:attrNameLst>
                                          <p:attrName>style.visibility</p:attrName>
                                        </p:attrNameLst>
                                      </p:cBhvr>
                                      <p:to>
                                        <p:strVal val="visible"/>
                                      </p:to>
                                    </p:set>
                                    <p:animEffect transition="in" filter="blinds(horizontal)">
                                      <p:cBhvr>
                                        <p:cTn id="12" dur="500"/>
                                        <p:tgtEl>
                                          <p:spTgt spid="1608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60811"/>
                                        </p:tgtEl>
                                        <p:attrNameLst>
                                          <p:attrName>style.visibility</p:attrName>
                                        </p:attrNameLst>
                                      </p:cBhvr>
                                      <p:to>
                                        <p:strVal val="visible"/>
                                      </p:to>
                                    </p:set>
                                    <p:animEffect transition="in" filter="blinds(horizontal)">
                                      <p:cBhvr>
                                        <p:cTn id="17" dur="500"/>
                                        <p:tgtEl>
                                          <p:spTgt spid="1608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FFE7C657-D531-4202-B4B8-C27F54ECB187}" type="slidenum">
              <a:rPr lang="de-AT" smtClean="0"/>
              <a:pPr/>
              <a:t>39</a:t>
            </a:fld>
            <a:endParaRPr lang="de-AT" dirty="0"/>
          </a:p>
        </p:txBody>
      </p:sp>
      <p:sp>
        <p:nvSpPr>
          <p:cNvPr id="193538" name="Rectangle 2"/>
          <p:cNvSpPr>
            <a:spLocks noGrp="1" noChangeArrowheads="1"/>
          </p:cNvSpPr>
          <p:nvPr>
            <p:ph type="title"/>
          </p:nvPr>
        </p:nvSpPr>
        <p:spPr/>
        <p:txBody>
          <a:bodyPr/>
          <a:lstStyle/>
          <a:p>
            <a:pPr algn="l"/>
            <a:r>
              <a:rPr lang="de-DE" dirty="0" smtClean="0"/>
              <a:t>Übergreifende Perspektiven:</a:t>
            </a:r>
            <a:br>
              <a:rPr lang="de-DE" dirty="0" smtClean="0"/>
            </a:br>
            <a:r>
              <a:rPr lang="de-DE" dirty="0" err="1" smtClean="0"/>
              <a:t>Ent</a:t>
            </a:r>
            <a:r>
              <a:rPr lang="de-DE" dirty="0" smtClean="0"/>
              <a:t>-Bindungen durch technischen Wandel?</a:t>
            </a:r>
            <a:endParaRPr lang="de-DE" dirty="0"/>
          </a:p>
        </p:txBody>
      </p:sp>
      <p:sp>
        <p:nvSpPr>
          <p:cNvPr id="193539" name="Rectangle 3"/>
          <p:cNvSpPr>
            <a:spLocks noGrp="1" noChangeArrowheads="1"/>
          </p:cNvSpPr>
          <p:nvPr>
            <p:ph type="body" idx="1"/>
          </p:nvPr>
        </p:nvSpPr>
        <p:spPr/>
        <p:txBody>
          <a:bodyPr/>
          <a:lstStyle/>
          <a:p>
            <a:r>
              <a:rPr lang="de-DE" dirty="0" smtClean="0"/>
              <a:t>Konsequenz der </a:t>
            </a:r>
            <a:r>
              <a:rPr lang="de-DE" dirty="0"/>
              <a:t>aktuellen Veränderungen der Übertragungs- und Speichertechnik sowie der angebotenen Dienste </a:t>
            </a:r>
            <a:r>
              <a:rPr lang="de-DE" dirty="0" smtClean="0"/>
              <a:t>aus der Perspektive der Nutzer: eine </a:t>
            </a:r>
            <a:r>
              <a:rPr lang="de-DE" dirty="0"/>
              <a:t>Erhöhung der Freiheitsgrade bei der Zusammenstellung ihrer </a:t>
            </a:r>
            <a:r>
              <a:rPr lang="de-DE" dirty="0" smtClean="0"/>
              <a:t>Informationsrepertoires.</a:t>
            </a:r>
            <a:endParaRPr lang="de-DE" dirty="0"/>
          </a:p>
          <a:p>
            <a:r>
              <a:rPr lang="de-DE" dirty="0"/>
              <a:t>War die </a:t>
            </a:r>
            <a:r>
              <a:rPr lang="de-DE" dirty="0" smtClean="0"/>
              <a:t>Nachrichtennutzung bisher zahlreichen </a:t>
            </a:r>
            <a:r>
              <a:rPr lang="de-DE" dirty="0"/>
              <a:t>Bindungen unterworfen, ist die heutige Situation durch „</a:t>
            </a:r>
            <a:r>
              <a:rPr lang="de-DE" dirty="0" err="1"/>
              <a:t>Ent</a:t>
            </a:r>
            <a:r>
              <a:rPr lang="de-DE" dirty="0"/>
              <a:t>-Bindungen“ gekennzeichnet:</a:t>
            </a:r>
          </a:p>
          <a:p>
            <a:pPr lvl="1"/>
            <a:r>
              <a:rPr lang="de-DE" dirty="0"/>
              <a:t>Zeitlich: </a:t>
            </a:r>
            <a:r>
              <a:rPr lang="de-DE" dirty="0" err="1"/>
              <a:t>Anytime</a:t>
            </a:r>
            <a:endParaRPr lang="de-DE" dirty="0"/>
          </a:p>
          <a:p>
            <a:pPr lvl="1"/>
            <a:r>
              <a:rPr lang="de-DE" dirty="0"/>
              <a:t>Räumlich: Anywhere</a:t>
            </a:r>
          </a:p>
          <a:p>
            <a:pPr lvl="1"/>
            <a:r>
              <a:rPr lang="de-DE" dirty="0"/>
              <a:t>Inhaltlich: </a:t>
            </a:r>
            <a:r>
              <a:rPr lang="de-DE" dirty="0" err="1"/>
              <a:t>Anything</a:t>
            </a:r>
            <a:endParaRPr lang="de-DE" dirty="0"/>
          </a:p>
          <a:p>
            <a:pPr lvl="1"/>
            <a:r>
              <a:rPr lang="de-DE" dirty="0"/>
              <a:t>Sozial: </a:t>
            </a:r>
            <a:r>
              <a:rPr lang="de-DE" dirty="0" err="1"/>
              <a:t>Anyone</a:t>
            </a:r>
            <a:endParaRPr lang="de-DE" dirty="0"/>
          </a:p>
          <a:p>
            <a:endParaRPr lang="de-DE" dirty="0" smtClean="0"/>
          </a:p>
          <a:p>
            <a:r>
              <a:rPr lang="de-DE" dirty="0" smtClean="0"/>
              <a:t>Konsequenz</a:t>
            </a:r>
            <a:r>
              <a:rPr lang="de-DE" dirty="0"/>
              <a:t>: „</a:t>
            </a:r>
            <a:r>
              <a:rPr lang="de-DE" dirty="0" err="1"/>
              <a:t>Anything</a:t>
            </a:r>
            <a:r>
              <a:rPr lang="de-DE" dirty="0"/>
              <a:t> </a:t>
            </a:r>
            <a:r>
              <a:rPr lang="de-DE" dirty="0" err="1"/>
              <a:t>goes</a:t>
            </a:r>
            <a:r>
              <a:rPr lang="de-DE" dirty="0"/>
              <a:t>“ in der </a:t>
            </a:r>
            <a:r>
              <a:rPr lang="de-DE" dirty="0" smtClean="0"/>
              <a:t>Nachrichtennutzung</a:t>
            </a:r>
            <a:r>
              <a:rPr lang="de-DE" dirty="0"/>
              <a:t>?</a:t>
            </a:r>
          </a:p>
        </p:txBody>
      </p:sp>
    </p:spTree>
    <p:extLst>
      <p:ext uri="{BB962C8B-B14F-4D97-AF65-F5344CB8AC3E}">
        <p14:creationId xmlns:p14="http://schemas.microsoft.com/office/powerpoint/2010/main" val="906062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35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353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353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353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353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353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353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3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Ausgangspunkte</a:t>
            </a:r>
            <a:endParaRPr lang="de-DE" dirty="0"/>
          </a:p>
        </p:txBody>
      </p:sp>
      <p:sp>
        <p:nvSpPr>
          <p:cNvPr id="3" name="Inhaltsplatzhalter 2"/>
          <p:cNvSpPr>
            <a:spLocks noGrp="1"/>
          </p:cNvSpPr>
          <p:nvPr>
            <p:ph idx="1"/>
          </p:nvPr>
        </p:nvSpPr>
        <p:spPr/>
        <p:txBody>
          <a:bodyPr/>
          <a:lstStyle/>
          <a:p>
            <a:pPr marL="342900" indent="-342900">
              <a:buClr>
                <a:srgbClr val="FF7310"/>
              </a:buClr>
              <a:buFont typeface="Arial" pitchFamily="34" charset="0"/>
              <a:buChar char="•"/>
            </a:pPr>
            <a:r>
              <a:rPr lang="de-DE" sz="2400" dirty="0" smtClean="0"/>
              <a:t>Diskussionen über mögliche Konsequenzen für das Informationsverhalten:</a:t>
            </a:r>
          </a:p>
          <a:p>
            <a:pPr marL="814388" lvl="1" indent="-342900">
              <a:buFont typeface="Wingdings" pitchFamily="2" charset="2"/>
              <a:buChar char="Ø"/>
            </a:pPr>
            <a:r>
              <a:rPr lang="de-DE" sz="2000" dirty="0" smtClean="0"/>
              <a:t>Zunehmende Rolle der Onlinemedien in der Informations- und Meinungsbildung</a:t>
            </a:r>
          </a:p>
          <a:p>
            <a:pPr marL="814388" lvl="1" indent="-342900">
              <a:buFont typeface="Wingdings" pitchFamily="2" charset="2"/>
              <a:buChar char="Ø"/>
            </a:pPr>
            <a:r>
              <a:rPr lang="de-DE" sz="2000" dirty="0" smtClean="0"/>
              <a:t>Zurückgehende Nutzung der etablierten Medien mit sich daraus ergebenden Schwierigkeiten bei der Finanzierung von </a:t>
            </a:r>
            <a:br>
              <a:rPr lang="de-DE" sz="2000" dirty="0" smtClean="0"/>
            </a:br>
            <a:r>
              <a:rPr lang="de-DE" sz="2000" dirty="0" smtClean="0"/>
              <a:t>(Qualitäts-)Journalismus.</a:t>
            </a:r>
          </a:p>
          <a:p>
            <a:pPr marL="814388" lvl="1" indent="-342900">
              <a:buFont typeface="Wingdings" pitchFamily="2" charset="2"/>
              <a:buChar char="Ø"/>
            </a:pPr>
            <a:r>
              <a:rPr lang="de-DE" sz="2000" dirty="0" smtClean="0"/>
              <a:t>Erhöhte Selektivität der Nutzer, also der Orientierung an individuellen Bedürfnissen und Interessen bei der Suche nach Informationen – mit ambivalenten Konsequenzen:</a:t>
            </a:r>
          </a:p>
          <a:p>
            <a:pPr marL="1196975" lvl="2" indent="-342900">
              <a:buFont typeface="Symbol" pitchFamily="18" charset="2"/>
              <a:buChar char="-"/>
            </a:pPr>
            <a:r>
              <a:rPr lang="de-DE" sz="2000" dirty="0" smtClean="0"/>
              <a:t>Wissenszuwachs durch passgenaue  Informationen</a:t>
            </a:r>
          </a:p>
          <a:p>
            <a:pPr marL="1196975" lvl="2" indent="-342900">
              <a:buFont typeface="Symbol" pitchFamily="18" charset="2"/>
              <a:buChar char="-"/>
            </a:pPr>
            <a:r>
              <a:rPr lang="de-DE" sz="2000" dirty="0" smtClean="0"/>
              <a:t>Fragmentierung der Öffentlichkeit</a:t>
            </a:r>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4</a:t>
            </a:fld>
            <a:endParaRPr lang="de-DE"/>
          </a:p>
        </p:txBody>
      </p:sp>
    </p:spTree>
    <p:extLst>
      <p:ext uri="{BB962C8B-B14F-4D97-AF65-F5344CB8AC3E}">
        <p14:creationId xmlns:p14="http://schemas.microsoft.com/office/powerpoint/2010/main" val="39964889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567236F0-E902-47CB-95BD-F2E598B30376}" type="slidenum">
              <a:rPr lang="de-AT" smtClean="0"/>
              <a:pPr/>
              <a:t>40</a:t>
            </a:fld>
            <a:endParaRPr lang="de-AT" dirty="0"/>
          </a:p>
        </p:txBody>
      </p:sp>
      <p:sp>
        <p:nvSpPr>
          <p:cNvPr id="217090" name="Rectangle 2"/>
          <p:cNvSpPr>
            <a:spLocks noGrp="1" noChangeArrowheads="1"/>
          </p:cNvSpPr>
          <p:nvPr>
            <p:ph type="title"/>
          </p:nvPr>
        </p:nvSpPr>
        <p:spPr/>
        <p:txBody>
          <a:bodyPr/>
          <a:lstStyle/>
          <a:p>
            <a:pPr algn="l"/>
            <a:r>
              <a:rPr lang="de-DE" dirty="0" smtClean="0"/>
              <a:t>Mediennutzung </a:t>
            </a:r>
            <a:r>
              <a:rPr lang="de-DE" dirty="0"/>
              <a:t>ohne Bindungen</a:t>
            </a:r>
          </a:p>
        </p:txBody>
      </p:sp>
      <p:sp>
        <p:nvSpPr>
          <p:cNvPr id="217091" name="Rectangle 3"/>
          <p:cNvSpPr>
            <a:spLocks noGrp="1" noChangeArrowheads="1"/>
          </p:cNvSpPr>
          <p:nvPr>
            <p:ph type="body" idx="1"/>
          </p:nvPr>
        </p:nvSpPr>
        <p:spPr/>
        <p:txBody>
          <a:bodyPr/>
          <a:lstStyle/>
          <a:p>
            <a:r>
              <a:rPr lang="de-DE" dirty="0" err="1"/>
              <a:t>Ent</a:t>
            </a:r>
            <a:r>
              <a:rPr lang="de-DE" dirty="0"/>
              <a:t>-Bindungen werden spontan </a:t>
            </a:r>
            <a:r>
              <a:rPr lang="de-DE" dirty="0" smtClean="0"/>
              <a:t>(und von der Werbung) meist </a:t>
            </a:r>
            <a:r>
              <a:rPr lang="de-DE" dirty="0"/>
              <a:t>positiv bewertet, als Befreiung vom Diktat durch Technik oder Programmanbieter.</a:t>
            </a:r>
          </a:p>
          <a:p>
            <a:endParaRPr lang="de-DE" dirty="0"/>
          </a:p>
          <a:p>
            <a:r>
              <a:rPr lang="de-DE" dirty="0" smtClean="0"/>
              <a:t>Daraus folgende Prognose zur </a:t>
            </a:r>
            <a:r>
              <a:rPr lang="de-DE" dirty="0"/>
              <a:t>künftigen </a:t>
            </a:r>
            <a:r>
              <a:rPr lang="de-DE" dirty="0" smtClean="0"/>
              <a:t>Nachrichtennutzung: Die </a:t>
            </a:r>
            <a:r>
              <a:rPr lang="de-DE" dirty="0"/>
              <a:t>Nutzer </a:t>
            </a:r>
            <a:r>
              <a:rPr lang="de-DE" dirty="0" smtClean="0"/>
              <a:t>werden sich </a:t>
            </a:r>
            <a:r>
              <a:rPr lang="de-DE" dirty="0"/>
              <a:t>ganz von zeitlichen, räumlichen, inhaltlichen und sozialen Strukturen unabhängig machen und ihre </a:t>
            </a:r>
            <a:r>
              <a:rPr lang="de-DE" dirty="0" smtClean="0"/>
              <a:t>Informationsrepertoires </a:t>
            </a:r>
            <a:r>
              <a:rPr lang="de-DE" dirty="0"/>
              <a:t>allein anhand ihrer individuellen und situativen Bedürfnisse zusammenstellen.</a:t>
            </a:r>
          </a:p>
          <a:p>
            <a:endParaRPr lang="de-DE" dirty="0"/>
          </a:p>
          <a:p>
            <a:r>
              <a:rPr lang="de-DE" dirty="0"/>
              <a:t>Es spricht viel dafür, dass diese Prognose falsch ist.</a:t>
            </a:r>
          </a:p>
        </p:txBody>
      </p:sp>
    </p:spTree>
    <p:extLst>
      <p:ext uri="{BB962C8B-B14F-4D97-AF65-F5344CB8AC3E}">
        <p14:creationId xmlns:p14="http://schemas.microsoft.com/office/powerpoint/2010/main" val="38825050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70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70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70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1"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30467CC9-E055-4E67-867A-E43DD9EF4D30}" type="slidenum">
              <a:rPr lang="de-AT" smtClean="0"/>
              <a:pPr/>
              <a:t>41</a:t>
            </a:fld>
            <a:endParaRPr lang="de-AT" dirty="0"/>
          </a:p>
        </p:txBody>
      </p:sp>
      <p:sp>
        <p:nvSpPr>
          <p:cNvPr id="218114" name="Rectangle 2"/>
          <p:cNvSpPr>
            <a:spLocks noGrp="1" noChangeArrowheads="1"/>
          </p:cNvSpPr>
          <p:nvPr>
            <p:ph type="title"/>
          </p:nvPr>
        </p:nvSpPr>
        <p:spPr/>
        <p:txBody>
          <a:bodyPr/>
          <a:lstStyle/>
          <a:p>
            <a:pPr algn="l"/>
            <a:r>
              <a:rPr lang="de-DE" dirty="0"/>
              <a:t>Zum Zusammenspiel zwischen Bindung und Freiheit</a:t>
            </a:r>
          </a:p>
        </p:txBody>
      </p:sp>
      <p:sp>
        <p:nvSpPr>
          <p:cNvPr id="218115" name="Rectangle 3"/>
          <p:cNvSpPr>
            <a:spLocks noGrp="1" noChangeArrowheads="1"/>
          </p:cNvSpPr>
          <p:nvPr>
            <p:ph type="body" idx="1"/>
          </p:nvPr>
        </p:nvSpPr>
        <p:spPr>
          <a:xfrm>
            <a:off x="228600" y="1828800"/>
            <a:ext cx="8231832" cy="4495800"/>
          </a:xfrm>
        </p:spPr>
        <p:txBody>
          <a:bodyPr/>
          <a:lstStyle/>
          <a:p>
            <a:r>
              <a:rPr lang="de-DE" dirty="0"/>
              <a:t>Die Bewältigung des Alltags erfordert Strukturen, Entlastung vom „Zwang zur Wahl“, Routinen. Eine Alltagsgestaltung nach dem „</a:t>
            </a:r>
            <a:r>
              <a:rPr lang="de-DE" dirty="0" err="1"/>
              <a:t>anything</a:t>
            </a:r>
            <a:r>
              <a:rPr lang="de-DE" dirty="0"/>
              <a:t> </a:t>
            </a:r>
            <a:r>
              <a:rPr lang="de-DE" dirty="0" err="1"/>
              <a:t>goes</a:t>
            </a:r>
            <a:r>
              <a:rPr lang="de-DE" dirty="0"/>
              <a:t>“-Prinzip ist zwar für Viele eine Wunschvorstellung, aber auf Dauer kaum auszuhalten.</a:t>
            </a:r>
          </a:p>
          <a:p>
            <a:r>
              <a:rPr lang="de-DE" dirty="0"/>
              <a:t>In ihrer Alltagspraxis stellen die Nutzer eine ihnen gemäße Balance aus Altem und Neuem, aus Gewohntem und Ungewöhnlichem, aus Routine und Neuentdeckung </a:t>
            </a:r>
            <a:r>
              <a:rPr lang="de-DE" dirty="0" smtClean="0"/>
              <a:t>her; es geht um „zuverlässige Überraschungen“ (Klaus Schönbach).</a:t>
            </a:r>
            <a:endParaRPr lang="de-DE" dirty="0"/>
          </a:p>
          <a:p>
            <a:r>
              <a:rPr lang="de-DE" dirty="0" smtClean="0"/>
              <a:t>Medienangebote </a:t>
            </a:r>
            <a:r>
              <a:rPr lang="de-DE" dirty="0"/>
              <a:t>können im Hinblick auf beide Pole dieses Spannungsfelds nützlich sein: Sie bieten Orientierung und Struktur, zugleich eröffnen sie Optionen für die Begegnung mit Neuem.</a:t>
            </a:r>
          </a:p>
          <a:p>
            <a:r>
              <a:rPr lang="de-DE" dirty="0"/>
              <a:t>Die Prognose zur künftigen </a:t>
            </a:r>
            <a:r>
              <a:rPr lang="de-DE" dirty="0" smtClean="0"/>
              <a:t>Nachrichtennutzung </a:t>
            </a:r>
            <a:r>
              <a:rPr lang="de-DE" dirty="0"/>
              <a:t>geht daher davon aus, dass sich die Nutzer angesichts der annähernd unbegrenzten Optionen bewusst für neue Bindungen entscheiden. Die Situation wird in diesem Sinne durch </a:t>
            </a:r>
            <a:r>
              <a:rPr lang="de-DE" dirty="0" smtClean="0"/>
              <a:t>„freiwillige </a:t>
            </a:r>
            <a:r>
              <a:rPr lang="de-DE" dirty="0"/>
              <a:t>Bindungen“ geprägt sein.</a:t>
            </a:r>
          </a:p>
        </p:txBody>
      </p:sp>
    </p:spTree>
    <p:extLst>
      <p:ext uri="{BB962C8B-B14F-4D97-AF65-F5344CB8AC3E}">
        <p14:creationId xmlns:p14="http://schemas.microsoft.com/office/powerpoint/2010/main" val="38127697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218115">
                                            <p:txEl>
                                              <p:pRg st="0" end="0"/>
                                            </p:txEl>
                                          </p:spTgt>
                                        </p:tgtEl>
                                        <p:attrNameLst>
                                          <p:attrName>style.visibility</p:attrName>
                                        </p:attrNameLst>
                                      </p:cBhvr>
                                      <p:to>
                                        <p:strVal val="visible"/>
                                      </p:to>
                                    </p:set>
                                    <p:animEffect transition="in" filter="blinds(vertical)">
                                      <p:cBhvr>
                                        <p:cTn id="7" dur="500"/>
                                        <p:tgtEl>
                                          <p:spTgt spid="2181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218115">
                                            <p:txEl>
                                              <p:pRg st="1" end="1"/>
                                            </p:txEl>
                                          </p:spTgt>
                                        </p:tgtEl>
                                        <p:attrNameLst>
                                          <p:attrName>style.visibility</p:attrName>
                                        </p:attrNameLst>
                                      </p:cBhvr>
                                      <p:to>
                                        <p:strVal val="visible"/>
                                      </p:to>
                                    </p:set>
                                    <p:animEffect transition="in" filter="blinds(vertical)">
                                      <p:cBhvr>
                                        <p:cTn id="12" dur="500"/>
                                        <p:tgtEl>
                                          <p:spTgt spid="2181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218115">
                                            <p:txEl>
                                              <p:pRg st="2" end="2"/>
                                            </p:txEl>
                                          </p:spTgt>
                                        </p:tgtEl>
                                        <p:attrNameLst>
                                          <p:attrName>style.visibility</p:attrName>
                                        </p:attrNameLst>
                                      </p:cBhvr>
                                      <p:to>
                                        <p:strVal val="visible"/>
                                      </p:to>
                                    </p:set>
                                    <p:animEffect transition="in" filter="blinds(vertical)">
                                      <p:cBhvr>
                                        <p:cTn id="17" dur="500"/>
                                        <p:tgtEl>
                                          <p:spTgt spid="2181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218115">
                                            <p:txEl>
                                              <p:pRg st="3" end="3"/>
                                            </p:txEl>
                                          </p:spTgt>
                                        </p:tgtEl>
                                        <p:attrNameLst>
                                          <p:attrName>style.visibility</p:attrName>
                                        </p:attrNameLst>
                                      </p:cBhvr>
                                      <p:to>
                                        <p:strVal val="visible"/>
                                      </p:to>
                                    </p:set>
                                    <p:animEffect transition="in" filter="blinds(vertical)">
                                      <p:cBhvr>
                                        <p:cTn id="22" dur="500"/>
                                        <p:tgtEl>
                                          <p:spTgt spid="2181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5"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58E68C64-1514-42B6-8130-BA1C0E08962D}" type="slidenum">
              <a:rPr lang="de-AT" smtClean="0"/>
              <a:pPr/>
              <a:t>42</a:t>
            </a:fld>
            <a:endParaRPr lang="de-AT" dirty="0"/>
          </a:p>
        </p:txBody>
      </p:sp>
      <p:sp>
        <p:nvSpPr>
          <p:cNvPr id="219138" name="Rectangle 2"/>
          <p:cNvSpPr>
            <a:spLocks noGrp="1" noChangeArrowheads="1"/>
          </p:cNvSpPr>
          <p:nvPr>
            <p:ph type="title"/>
          </p:nvPr>
        </p:nvSpPr>
        <p:spPr/>
        <p:txBody>
          <a:bodyPr/>
          <a:lstStyle/>
          <a:p>
            <a:pPr algn="l"/>
            <a:r>
              <a:rPr lang="de-DE" dirty="0" smtClean="0"/>
              <a:t>„Freiwillige Bindungen“ in der Mediennutzung</a:t>
            </a:r>
            <a:endParaRPr lang="de-DE" dirty="0"/>
          </a:p>
        </p:txBody>
      </p:sp>
      <p:sp>
        <p:nvSpPr>
          <p:cNvPr id="219139" name="Rectangle 3"/>
          <p:cNvSpPr>
            <a:spLocks noGrp="1" noChangeArrowheads="1"/>
          </p:cNvSpPr>
          <p:nvPr>
            <p:ph type="body" idx="1"/>
          </p:nvPr>
        </p:nvSpPr>
        <p:spPr/>
        <p:txBody>
          <a:bodyPr/>
          <a:lstStyle/>
          <a:p>
            <a:pPr>
              <a:spcBef>
                <a:spcPct val="40000"/>
              </a:spcBef>
              <a:spcAft>
                <a:spcPct val="0"/>
              </a:spcAft>
            </a:pPr>
            <a:r>
              <a:rPr lang="de-DE" dirty="0"/>
              <a:t>Zeitliche Bindungen:</a:t>
            </a:r>
          </a:p>
          <a:p>
            <a:pPr lvl="1"/>
            <a:r>
              <a:rPr lang="de-DE" dirty="0" smtClean="0"/>
              <a:t>Nachrichten im linearen </a:t>
            </a:r>
            <a:r>
              <a:rPr lang="de-DE" dirty="0"/>
              <a:t>Programmfernsehen als Entlastung von Entscheidungsdruck bei der Zusammenstellung eines „runden Fernsehabends“</a:t>
            </a:r>
          </a:p>
          <a:p>
            <a:pPr lvl="1"/>
            <a:r>
              <a:rPr lang="de-DE" dirty="0"/>
              <a:t>Selbst gesetzte Nutzungsroutinen zur Strukturierung von Tages- und Wochenabläufen</a:t>
            </a:r>
          </a:p>
          <a:p>
            <a:pPr>
              <a:spcBef>
                <a:spcPct val="40000"/>
              </a:spcBef>
              <a:spcAft>
                <a:spcPct val="0"/>
              </a:spcAft>
            </a:pPr>
            <a:r>
              <a:rPr lang="de-DE" dirty="0"/>
              <a:t>Räumliche Bindungen:</a:t>
            </a:r>
          </a:p>
          <a:p>
            <a:pPr lvl="1"/>
            <a:r>
              <a:rPr lang="de-DE" dirty="0"/>
              <a:t>Schaffung von Räumen, die eng mit bestimmten </a:t>
            </a:r>
            <a:r>
              <a:rPr lang="de-DE" dirty="0" smtClean="0"/>
              <a:t>Mustern des Informationsverhaltens verbunden </a:t>
            </a:r>
            <a:r>
              <a:rPr lang="de-DE" dirty="0"/>
              <a:t>sind</a:t>
            </a:r>
          </a:p>
          <a:p>
            <a:pPr>
              <a:spcBef>
                <a:spcPct val="40000"/>
              </a:spcBef>
              <a:spcAft>
                <a:spcPct val="0"/>
              </a:spcAft>
            </a:pPr>
            <a:r>
              <a:rPr lang="de-DE" dirty="0"/>
              <a:t>Inhaltliche Bindungen:</a:t>
            </a:r>
          </a:p>
          <a:p>
            <a:pPr lvl="1"/>
            <a:r>
              <a:rPr lang="de-DE" dirty="0"/>
              <a:t>Ausbildung selbst gewählter </a:t>
            </a:r>
            <a:r>
              <a:rPr lang="de-DE" dirty="0" smtClean="0"/>
              <a:t>Informationsinteressen </a:t>
            </a:r>
            <a:r>
              <a:rPr lang="de-DE" dirty="0"/>
              <a:t>und Vorlieben</a:t>
            </a:r>
          </a:p>
          <a:p>
            <a:pPr>
              <a:spcBef>
                <a:spcPct val="40000"/>
              </a:spcBef>
              <a:spcAft>
                <a:spcPct val="0"/>
              </a:spcAft>
            </a:pPr>
            <a:r>
              <a:rPr lang="de-DE" dirty="0"/>
              <a:t>Soziale Bindungen:</a:t>
            </a:r>
          </a:p>
          <a:p>
            <a:pPr lvl="1"/>
            <a:r>
              <a:rPr lang="de-DE" dirty="0"/>
              <a:t>Gestaltung verschiedener sozialer Räume mit spezifischen </a:t>
            </a:r>
            <a:r>
              <a:rPr lang="de-DE" dirty="0" smtClean="0"/>
              <a:t>Regeln der Informationsnutzung</a:t>
            </a:r>
            <a:endParaRPr lang="de-DE" dirty="0"/>
          </a:p>
        </p:txBody>
      </p:sp>
    </p:spTree>
    <p:extLst>
      <p:ext uri="{BB962C8B-B14F-4D97-AF65-F5344CB8AC3E}">
        <p14:creationId xmlns:p14="http://schemas.microsoft.com/office/powerpoint/2010/main" val="36984885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5F3DE0A5-16B1-4786-BE94-EB2919F83961}" type="slidenum">
              <a:rPr lang="de-AT" smtClean="0"/>
              <a:pPr/>
              <a:t>43</a:t>
            </a:fld>
            <a:endParaRPr lang="de-AT" dirty="0"/>
          </a:p>
        </p:txBody>
      </p:sp>
      <p:sp>
        <p:nvSpPr>
          <p:cNvPr id="220162" name="Rectangle 2"/>
          <p:cNvSpPr>
            <a:spLocks noGrp="1" noChangeArrowheads="1"/>
          </p:cNvSpPr>
          <p:nvPr>
            <p:ph type="title"/>
          </p:nvPr>
        </p:nvSpPr>
        <p:spPr/>
        <p:txBody>
          <a:bodyPr/>
          <a:lstStyle/>
          <a:p>
            <a:pPr algn="l"/>
            <a:r>
              <a:rPr lang="de-DE" dirty="0" smtClean="0"/>
              <a:t>Freiwillig bedeutet nicht selbstbestimmt</a:t>
            </a:r>
            <a:endParaRPr lang="de-DE" dirty="0"/>
          </a:p>
        </p:txBody>
      </p:sp>
      <p:sp>
        <p:nvSpPr>
          <p:cNvPr id="220163" name="Rectangle 3"/>
          <p:cNvSpPr>
            <a:spLocks noGrp="1" noChangeArrowheads="1"/>
          </p:cNvSpPr>
          <p:nvPr>
            <p:ph type="body" idx="1"/>
          </p:nvPr>
        </p:nvSpPr>
        <p:spPr/>
        <p:txBody>
          <a:bodyPr/>
          <a:lstStyle/>
          <a:p>
            <a:r>
              <a:rPr lang="de-DE" sz="2200" dirty="0" smtClean="0"/>
              <a:t>Freiwillig sind die genannten Bindungen in </a:t>
            </a:r>
            <a:r>
              <a:rPr lang="de-DE" sz="2200" dirty="0"/>
              <a:t>dem Sinne, dass die Nutzer im Prinzip auch zu anderen Zeiten, an anderen Orten, mit anderen Inhalten und in anderen sozialen Kontexten </a:t>
            </a:r>
            <a:r>
              <a:rPr lang="de-DE" sz="2200" dirty="0" smtClean="0"/>
              <a:t>Nachrichten </a:t>
            </a:r>
            <a:r>
              <a:rPr lang="de-DE" sz="2200" dirty="0"/>
              <a:t>nutzen könnten.</a:t>
            </a:r>
          </a:p>
          <a:p>
            <a:r>
              <a:rPr lang="de-DE" sz="2200" dirty="0"/>
              <a:t>Aber nicht in dem Sinne von </a:t>
            </a:r>
            <a:r>
              <a:rPr lang="de-DE" sz="2200" dirty="0" smtClean="0"/>
              <a:t>autonom und selbstbestimmt: </a:t>
            </a:r>
            <a:br>
              <a:rPr lang="de-DE" sz="2200" dirty="0" smtClean="0"/>
            </a:br>
            <a:r>
              <a:rPr lang="de-DE" sz="2200" dirty="0" smtClean="0"/>
              <a:t>In </a:t>
            </a:r>
            <a:r>
              <a:rPr lang="de-DE" sz="2200" dirty="0"/>
              <a:t>den Prozess der Herausbildung </a:t>
            </a:r>
            <a:r>
              <a:rPr lang="de-DE" sz="2200" dirty="0" smtClean="0"/>
              <a:t>freiwilliger </a:t>
            </a:r>
            <a:r>
              <a:rPr lang="de-DE" sz="2200" dirty="0"/>
              <a:t>Bindungen schalten sich zahlreiche Akteure und Dienstleister ein, die sich den Nutzern als komfortable </a:t>
            </a:r>
            <a:r>
              <a:rPr lang="de-DE" sz="2200" dirty="0" smtClean="0"/>
              <a:t>Hilfen zum Auffinden der gewünschten Informationen andienen</a:t>
            </a:r>
            <a:r>
              <a:rPr lang="de-DE" sz="2200" dirty="0"/>
              <a:t>, z.B. EPGs, Suchmaschinen, soziale Netzwerkplattformen und andere </a:t>
            </a:r>
            <a:r>
              <a:rPr lang="de-DE" sz="2200" dirty="0" smtClean="0"/>
              <a:t>Dienste. Diese Agenten der Informationsvermittlung bestimmen zunehmend mit, was für die Nutzer auffindbar ist. </a:t>
            </a:r>
            <a:endParaRPr lang="de-DE" sz="2200" dirty="0"/>
          </a:p>
        </p:txBody>
      </p:sp>
    </p:spTree>
    <p:extLst>
      <p:ext uri="{BB962C8B-B14F-4D97-AF65-F5344CB8AC3E}">
        <p14:creationId xmlns:p14="http://schemas.microsoft.com/office/powerpoint/2010/main" val="187986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01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016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Rectangle 8"/>
          <p:cNvSpPr>
            <a:spLocks noGrp="1" noChangeArrowheads="1"/>
          </p:cNvSpPr>
          <p:nvPr>
            <p:ph type="ctrTitle"/>
          </p:nvPr>
        </p:nvSpPr>
        <p:spPr/>
        <p:txBody>
          <a:bodyPr/>
          <a:lstStyle/>
          <a:p>
            <a:r>
              <a:rPr lang="de-DE" sz="3200" dirty="0" smtClean="0"/>
              <a:t>Wo informieren sich die Bürger in Deutschland?</a:t>
            </a:r>
            <a:endParaRPr lang="de-DE" sz="3200" dirty="0"/>
          </a:p>
        </p:txBody>
      </p:sp>
      <p:sp>
        <p:nvSpPr>
          <p:cNvPr id="2057" name="Rectangle 9"/>
          <p:cNvSpPr>
            <a:spLocks noGrp="1" noChangeArrowheads="1"/>
          </p:cNvSpPr>
          <p:nvPr>
            <p:ph type="subTitle" idx="1"/>
          </p:nvPr>
        </p:nvSpPr>
        <p:spPr/>
        <p:txBody>
          <a:bodyPr/>
          <a:lstStyle/>
          <a:p>
            <a:pPr>
              <a:spcAft>
                <a:spcPct val="180000"/>
              </a:spcAft>
            </a:pPr>
            <a:r>
              <a:rPr lang="de-DE" b="0" dirty="0" smtClean="0"/>
              <a:t/>
            </a:r>
            <a:br>
              <a:rPr lang="de-DE" b="0" dirty="0" smtClean="0"/>
            </a:br>
            <a:r>
              <a:rPr lang="de-DE" b="0" dirty="0" smtClean="0"/>
              <a:t>Kontakt: U.Hasebrink@hans-bredow-institut.de / S.Hoelig@hans-bredow-institut.de</a:t>
            </a:r>
            <a:br>
              <a:rPr lang="de-DE" b="0" dirty="0" smtClean="0"/>
            </a:br>
            <a:endParaRPr lang="de-DE" b="0" dirty="0" smtClean="0"/>
          </a:p>
          <a:p>
            <a:pPr>
              <a:spcAft>
                <a:spcPct val="180000"/>
              </a:spcAft>
            </a:pPr>
            <a:r>
              <a:rPr lang="de-DE" sz="2200" b="0" dirty="0" smtClean="0"/>
              <a:t>Der vollständige Bericht zum Reuters Institute Digital News Survey mit den international vergleichenden Auswertungen wird am 20.6.2013 in Paris und London vorgestellt. Der Bericht wird dann auch über die Webseite des Hans-Bredow-Instituts (www.hans-bredow-institut.de) abrufbar sein.</a:t>
            </a:r>
            <a:br>
              <a:rPr lang="de-DE" sz="2200" b="0" dirty="0" smtClean="0"/>
            </a:br>
            <a:endParaRPr lang="de-DE" sz="2200" b="0" dirty="0"/>
          </a:p>
        </p:txBody>
      </p:sp>
    </p:spTree>
    <p:extLst>
      <p:ext uri="{BB962C8B-B14F-4D97-AF65-F5344CB8AC3E}">
        <p14:creationId xmlns:p14="http://schemas.microsoft.com/office/powerpoint/2010/main" val="744147193"/>
      </p:ext>
    </p:extLst>
  </p:cSld>
  <p:clrMapOvr>
    <a:masterClrMapping/>
  </p:clrMapOvr>
  <p:transition>
    <p:strip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Rückblick auf das 3. </a:t>
            </a:r>
            <a:r>
              <a:rPr lang="de-DE" dirty="0" smtClean="0"/>
              <a:t>Mediensymposium 2012</a:t>
            </a:r>
            <a:endParaRPr lang="de-DE" dirty="0"/>
          </a:p>
        </p:txBody>
      </p:sp>
      <p:graphicFrame>
        <p:nvGraphicFramePr>
          <p:cNvPr id="6" name="Inhaltsplatzhalter 5"/>
          <p:cNvGraphicFramePr>
            <a:graphicFrameLocks noGrp="1"/>
          </p:cNvGraphicFramePr>
          <p:nvPr>
            <p:ph idx="1"/>
            <p:extLst>
              <p:ext uri="{D42A27DB-BD31-4B8C-83A1-F6EECF244321}">
                <p14:modId xmlns:p14="http://schemas.microsoft.com/office/powerpoint/2010/main" val="709681027"/>
              </p:ext>
            </p:extLst>
          </p:nvPr>
        </p:nvGraphicFramePr>
        <p:xfrm>
          <a:off x="300802" y="4509120"/>
          <a:ext cx="8375654" cy="1651000"/>
        </p:xfrm>
        <a:graphic>
          <a:graphicData uri="http://schemas.openxmlformats.org/drawingml/2006/table">
            <a:tbl>
              <a:tblPr firstRow="1" bandRow="1">
                <a:tableStyleId>{5C22544A-7EE6-4342-B048-85BDC9FD1C3A}</a:tableStyleId>
              </a:tblPr>
              <a:tblGrid>
                <a:gridCol w="2038950"/>
                <a:gridCol w="1267496"/>
                <a:gridCol w="1180970"/>
                <a:gridCol w="1440160"/>
                <a:gridCol w="1180776"/>
                <a:gridCol w="1267302"/>
              </a:tblGrid>
              <a:tr h="370840">
                <a:tc>
                  <a:txBody>
                    <a:bodyPr/>
                    <a:lstStyle/>
                    <a:p>
                      <a:r>
                        <a:rPr lang="de-DE" dirty="0" smtClean="0"/>
                        <a:t>Gesamt</a:t>
                      </a:r>
                      <a:endParaRPr lang="de-DE" dirty="0"/>
                    </a:p>
                  </a:txBody>
                  <a:tcPr/>
                </a:tc>
                <a:tc>
                  <a:txBody>
                    <a:bodyPr/>
                    <a:lstStyle/>
                    <a:p>
                      <a:pPr algn="ctr"/>
                      <a:r>
                        <a:rPr lang="de-DE" dirty="0" smtClean="0"/>
                        <a:t>Fernsehen</a:t>
                      </a:r>
                      <a:endParaRPr lang="de-DE" dirty="0"/>
                    </a:p>
                  </a:txBody>
                  <a:tcPr/>
                </a:tc>
                <a:tc>
                  <a:txBody>
                    <a:bodyPr/>
                    <a:lstStyle/>
                    <a:p>
                      <a:pPr algn="ctr"/>
                      <a:r>
                        <a:rPr lang="de-DE" dirty="0" smtClean="0"/>
                        <a:t>Radio</a:t>
                      </a:r>
                      <a:endParaRPr lang="de-DE" dirty="0"/>
                    </a:p>
                  </a:txBody>
                  <a:tcPr/>
                </a:tc>
                <a:tc>
                  <a:txBody>
                    <a:bodyPr/>
                    <a:lstStyle/>
                    <a:p>
                      <a:pPr algn="ctr"/>
                      <a:r>
                        <a:rPr lang="de-DE" dirty="0" smtClean="0"/>
                        <a:t>Tageszeitung</a:t>
                      </a:r>
                      <a:endParaRPr lang="de-DE" dirty="0"/>
                    </a:p>
                  </a:txBody>
                  <a:tcPr/>
                </a:tc>
                <a:tc>
                  <a:txBody>
                    <a:bodyPr/>
                    <a:lstStyle/>
                    <a:p>
                      <a:pPr algn="ctr"/>
                      <a:r>
                        <a:rPr lang="de-DE" dirty="0" smtClean="0"/>
                        <a:t>Internet</a:t>
                      </a:r>
                      <a:endParaRPr lang="de-DE" dirty="0"/>
                    </a:p>
                  </a:txBody>
                  <a:tcPr/>
                </a:tc>
                <a:tc>
                  <a:txBody>
                    <a:bodyPr/>
                    <a:lstStyle/>
                    <a:p>
                      <a:pPr algn="ctr"/>
                      <a:r>
                        <a:rPr lang="de-DE" dirty="0" smtClean="0"/>
                        <a:t>Zeitschrift</a:t>
                      </a:r>
                      <a:endParaRPr lang="de-DE" dirty="0"/>
                    </a:p>
                  </a:txBody>
                  <a:tcPr/>
                </a:tc>
              </a:tr>
              <a:tr h="370840">
                <a:tc>
                  <a:txBody>
                    <a:bodyPr/>
                    <a:lstStyle/>
                    <a:p>
                      <a:r>
                        <a:rPr lang="de-DE" dirty="0" smtClean="0"/>
                        <a:t>BLM/TNS: „Meinungs-</a:t>
                      </a:r>
                      <a:r>
                        <a:rPr lang="de-DE" dirty="0" err="1" smtClean="0"/>
                        <a:t>bildungsgewicht</a:t>
                      </a:r>
                      <a:r>
                        <a:rPr lang="de-DE" dirty="0" smtClean="0"/>
                        <a:t>“ </a:t>
                      </a:r>
                      <a:endParaRPr lang="de-DE" dirty="0"/>
                    </a:p>
                  </a:txBody>
                  <a:tcPr/>
                </a:tc>
                <a:tc>
                  <a:txBody>
                    <a:bodyPr/>
                    <a:lstStyle/>
                    <a:p>
                      <a:pPr algn="ctr"/>
                      <a:r>
                        <a:rPr lang="de-DE" dirty="0" smtClean="0"/>
                        <a:t>40</a:t>
                      </a:r>
                      <a:endParaRPr lang="de-DE" dirty="0"/>
                    </a:p>
                  </a:txBody>
                  <a:tcPr anchor="ctr"/>
                </a:tc>
                <a:tc>
                  <a:txBody>
                    <a:bodyPr/>
                    <a:lstStyle/>
                    <a:p>
                      <a:pPr algn="ctr"/>
                      <a:r>
                        <a:rPr lang="de-DE" dirty="0" smtClean="0"/>
                        <a:t>18</a:t>
                      </a:r>
                      <a:endParaRPr lang="de-DE" dirty="0"/>
                    </a:p>
                  </a:txBody>
                  <a:tcPr anchor="ctr"/>
                </a:tc>
                <a:tc>
                  <a:txBody>
                    <a:bodyPr/>
                    <a:lstStyle/>
                    <a:p>
                      <a:pPr algn="ctr"/>
                      <a:r>
                        <a:rPr lang="de-DE" dirty="0" smtClean="0"/>
                        <a:t>22</a:t>
                      </a:r>
                      <a:endParaRPr lang="de-DE" dirty="0"/>
                    </a:p>
                  </a:txBody>
                  <a:tcPr anchor="ctr"/>
                </a:tc>
                <a:tc>
                  <a:txBody>
                    <a:bodyPr/>
                    <a:lstStyle/>
                    <a:p>
                      <a:pPr algn="ctr"/>
                      <a:r>
                        <a:rPr lang="de-DE" dirty="0" smtClean="0"/>
                        <a:t>17</a:t>
                      </a:r>
                      <a:endParaRPr lang="de-DE" dirty="0"/>
                    </a:p>
                  </a:txBody>
                  <a:tcPr anchor="ctr"/>
                </a:tc>
                <a:tc>
                  <a:txBody>
                    <a:bodyPr/>
                    <a:lstStyle/>
                    <a:p>
                      <a:pPr algn="ctr"/>
                      <a:r>
                        <a:rPr lang="de-DE" dirty="0" smtClean="0"/>
                        <a:t>3</a:t>
                      </a:r>
                      <a:endParaRPr lang="de-DE" dirty="0"/>
                    </a:p>
                  </a:txBody>
                  <a:tcPr anchor="ctr"/>
                </a:tc>
              </a:tr>
              <a:tr h="370840">
                <a:tc>
                  <a:txBody>
                    <a:bodyPr/>
                    <a:lstStyle/>
                    <a:p>
                      <a:r>
                        <a:rPr lang="de-DE" dirty="0" smtClean="0"/>
                        <a:t>HBI: „Politische</a:t>
                      </a:r>
                      <a:r>
                        <a:rPr lang="de-DE" baseline="0" dirty="0" smtClean="0"/>
                        <a:t> Meinungsbildung“</a:t>
                      </a:r>
                      <a:endParaRPr lang="de-DE" dirty="0"/>
                    </a:p>
                  </a:txBody>
                  <a:tcPr/>
                </a:tc>
                <a:tc>
                  <a:txBody>
                    <a:bodyPr/>
                    <a:lstStyle/>
                    <a:p>
                      <a:pPr algn="ctr"/>
                      <a:r>
                        <a:rPr lang="de-DE" dirty="0" smtClean="0"/>
                        <a:t>41</a:t>
                      </a:r>
                      <a:endParaRPr lang="de-DE" dirty="0"/>
                    </a:p>
                  </a:txBody>
                  <a:tcPr anchor="ctr"/>
                </a:tc>
                <a:tc>
                  <a:txBody>
                    <a:bodyPr/>
                    <a:lstStyle/>
                    <a:p>
                      <a:pPr algn="ctr"/>
                      <a:r>
                        <a:rPr lang="de-DE" dirty="0" smtClean="0"/>
                        <a:t>16</a:t>
                      </a:r>
                      <a:endParaRPr lang="de-DE" dirty="0"/>
                    </a:p>
                  </a:txBody>
                  <a:tcPr anchor="ctr"/>
                </a:tc>
                <a:tc>
                  <a:txBody>
                    <a:bodyPr/>
                    <a:lstStyle/>
                    <a:p>
                      <a:pPr algn="ctr"/>
                      <a:r>
                        <a:rPr lang="de-DE" dirty="0" smtClean="0"/>
                        <a:t>21</a:t>
                      </a:r>
                      <a:endParaRPr lang="de-DE" dirty="0"/>
                    </a:p>
                  </a:txBody>
                  <a:tcPr anchor="ctr"/>
                </a:tc>
                <a:tc>
                  <a:txBody>
                    <a:bodyPr/>
                    <a:lstStyle/>
                    <a:p>
                      <a:pPr algn="ctr"/>
                      <a:r>
                        <a:rPr lang="de-DE" dirty="0" smtClean="0"/>
                        <a:t>14</a:t>
                      </a:r>
                      <a:endParaRPr lang="de-DE" dirty="0"/>
                    </a:p>
                  </a:txBody>
                  <a:tcPr anchor="ctr"/>
                </a:tc>
                <a:tc>
                  <a:txBody>
                    <a:bodyPr/>
                    <a:lstStyle/>
                    <a:p>
                      <a:pPr algn="ctr"/>
                      <a:r>
                        <a:rPr lang="de-DE" dirty="0" smtClean="0"/>
                        <a:t>3</a:t>
                      </a:r>
                      <a:endParaRPr lang="de-DE" dirty="0"/>
                    </a:p>
                  </a:txBody>
                  <a:tcPr anchor="ctr"/>
                </a:tc>
              </a:tr>
            </a:tbl>
          </a:graphicData>
        </a:graphic>
      </p:graphicFrame>
      <p:sp>
        <p:nvSpPr>
          <p:cNvPr id="7" name="Inhaltsplatzhalter 2"/>
          <p:cNvSpPr txBox="1">
            <a:spLocks/>
          </p:cNvSpPr>
          <p:nvPr/>
        </p:nvSpPr>
        <p:spPr bwMode="auto">
          <a:xfrm>
            <a:off x="228600" y="1828800"/>
            <a:ext cx="7439744"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lgn="l" defTabSz="628650" rtl="0" fontAlgn="base">
              <a:spcBef>
                <a:spcPct val="20000"/>
              </a:spcBef>
              <a:spcAft>
                <a:spcPct val="20000"/>
              </a:spcAft>
              <a:defRPr sz="2000" b="1">
                <a:solidFill>
                  <a:schemeClr val="tx1"/>
                </a:solidFill>
                <a:latin typeface="+mn-lt"/>
                <a:ea typeface="+mn-ea"/>
                <a:cs typeface="+mn-cs"/>
              </a:defRPr>
            </a:lvl1pPr>
            <a:lvl2pPr marL="471488" indent="-280988" algn="l" defTabSz="628650" rtl="0" fontAlgn="base">
              <a:spcBef>
                <a:spcPct val="20000"/>
              </a:spcBef>
              <a:spcAft>
                <a:spcPct val="0"/>
              </a:spcAft>
              <a:buChar char="–"/>
              <a:defRPr>
                <a:solidFill>
                  <a:schemeClr val="tx1"/>
                </a:solidFill>
                <a:latin typeface="+mn-lt"/>
              </a:defRPr>
            </a:lvl2pPr>
            <a:lvl3pPr marL="854075" indent="-285750" algn="l" defTabSz="628650" rtl="0" fontAlgn="base">
              <a:spcBef>
                <a:spcPct val="20000"/>
              </a:spcBef>
              <a:spcAft>
                <a:spcPct val="0"/>
              </a:spcAft>
              <a:buChar char="–"/>
              <a:defRPr sz="1600">
                <a:solidFill>
                  <a:schemeClr val="tx1"/>
                </a:solidFill>
                <a:latin typeface="+mn-lt"/>
              </a:defRPr>
            </a:lvl3pPr>
            <a:lvl4pPr marL="1330325" indent="-285750" algn="l" defTabSz="628650" rtl="0" fontAlgn="base">
              <a:spcBef>
                <a:spcPct val="20000"/>
              </a:spcBef>
              <a:spcAft>
                <a:spcPct val="0"/>
              </a:spcAft>
              <a:buChar char="–"/>
              <a:defRPr sz="1400">
                <a:solidFill>
                  <a:schemeClr val="tx1"/>
                </a:solidFill>
                <a:latin typeface="+mn-lt"/>
              </a:defRPr>
            </a:lvl4pPr>
            <a:lvl5pPr marL="1711325" indent="-190500" algn="l" defTabSz="628650" rtl="0" fontAlgn="base">
              <a:spcBef>
                <a:spcPct val="20000"/>
              </a:spcBef>
              <a:spcAft>
                <a:spcPct val="0"/>
              </a:spcAft>
              <a:buChar char="–"/>
              <a:defRPr sz="1200">
                <a:solidFill>
                  <a:schemeClr val="tx1"/>
                </a:solidFill>
                <a:latin typeface="+mn-lt"/>
              </a:defRPr>
            </a:lvl5pPr>
            <a:lvl6pPr marL="2168525" indent="-190500" algn="l" defTabSz="628650" rtl="0" fontAlgn="base">
              <a:spcBef>
                <a:spcPct val="20000"/>
              </a:spcBef>
              <a:spcAft>
                <a:spcPct val="0"/>
              </a:spcAft>
              <a:buChar char="–"/>
              <a:defRPr sz="1200">
                <a:solidFill>
                  <a:schemeClr val="tx1"/>
                </a:solidFill>
                <a:latin typeface="+mn-lt"/>
              </a:defRPr>
            </a:lvl6pPr>
            <a:lvl7pPr marL="2625725" indent="-190500" algn="l" defTabSz="628650" rtl="0" fontAlgn="base">
              <a:spcBef>
                <a:spcPct val="20000"/>
              </a:spcBef>
              <a:spcAft>
                <a:spcPct val="0"/>
              </a:spcAft>
              <a:buChar char="–"/>
              <a:defRPr sz="1200">
                <a:solidFill>
                  <a:schemeClr val="tx1"/>
                </a:solidFill>
                <a:latin typeface="+mn-lt"/>
              </a:defRPr>
            </a:lvl7pPr>
            <a:lvl8pPr marL="3082925" indent="-190500" algn="l" defTabSz="628650" rtl="0" fontAlgn="base">
              <a:spcBef>
                <a:spcPct val="20000"/>
              </a:spcBef>
              <a:spcAft>
                <a:spcPct val="0"/>
              </a:spcAft>
              <a:buChar char="–"/>
              <a:defRPr sz="1200">
                <a:solidFill>
                  <a:schemeClr val="tx1"/>
                </a:solidFill>
                <a:latin typeface="+mn-lt"/>
              </a:defRPr>
            </a:lvl8pPr>
            <a:lvl9pPr marL="3540125" indent="-190500" algn="l" defTabSz="628650" rtl="0" fontAlgn="base">
              <a:spcBef>
                <a:spcPct val="20000"/>
              </a:spcBef>
              <a:spcAft>
                <a:spcPct val="0"/>
              </a:spcAft>
              <a:buChar char="–"/>
              <a:defRPr sz="1200">
                <a:solidFill>
                  <a:schemeClr val="tx1"/>
                </a:solidFill>
                <a:latin typeface="+mn-lt"/>
              </a:defRPr>
            </a:lvl9pPr>
          </a:lstStyle>
          <a:p>
            <a:pPr marL="342900" indent="-342900">
              <a:buClr>
                <a:srgbClr val="FF7310"/>
              </a:buClr>
              <a:buFont typeface="Arial" pitchFamily="34" charset="0"/>
              <a:buChar char="•"/>
            </a:pPr>
            <a:r>
              <a:rPr lang="de-DE" sz="2400" b="0" kern="0" dirty="0" smtClean="0"/>
              <a:t>Thema damals: „macht | medienmacht | </a:t>
            </a:r>
            <a:r>
              <a:rPr lang="de-DE" sz="2400" b="0" kern="0" dirty="0" err="1" smtClean="0"/>
              <a:t>meinung</a:t>
            </a:r>
            <a:r>
              <a:rPr lang="de-DE" sz="2400" b="0" kern="0" dirty="0" smtClean="0"/>
              <a:t>“; Diskussion über den Einfluss verschiedener Mediengattungen und Anbieter auf die öffentliche Meinungsbildung</a:t>
            </a:r>
          </a:p>
          <a:p>
            <a:pPr marL="814388" lvl="1" indent="-342900">
              <a:buFont typeface="Wingdings" pitchFamily="2" charset="2"/>
              <a:buChar char="Ø"/>
            </a:pPr>
            <a:r>
              <a:rPr lang="de-DE" sz="2200" kern="0" dirty="0" smtClean="0"/>
              <a:t>Stand damals auf der Basis voneinander unabhängiger Studien: Fernsehen als das nach wie vor einflussreichste Medium für die Meinungsbildung; es folgen Tageszeitung, Radio und Internet.</a:t>
            </a:r>
            <a:endParaRPr lang="de-DE" sz="2200" kern="0" dirty="0"/>
          </a:p>
        </p:txBody>
      </p:sp>
      <p:sp>
        <p:nvSpPr>
          <p:cNvPr id="10" name="Foliennummernplatzhalter 4"/>
          <p:cNvSpPr>
            <a:spLocks noGrp="1"/>
          </p:cNvSpPr>
          <p:nvPr>
            <p:ph type="sldNum" sz="quarter" idx="11"/>
          </p:nvPr>
        </p:nvSpPr>
        <p:spPr>
          <a:xfrm>
            <a:off x="7924800" y="6477000"/>
            <a:ext cx="762000" cy="304800"/>
          </a:xfrm>
        </p:spPr>
        <p:txBody>
          <a:bodyPr/>
          <a:lstStyle/>
          <a:p>
            <a:r>
              <a:rPr lang="de-DE" dirty="0" smtClean="0"/>
              <a:t>Seite </a:t>
            </a:r>
            <a:fld id="{0D3F7603-62A8-4292-B350-C7B52F9062D3}" type="slidenum">
              <a:rPr lang="de-DE" smtClean="0"/>
              <a:pPr/>
              <a:t>5</a:t>
            </a:fld>
            <a:endParaRPr lang="de-DE" dirty="0"/>
          </a:p>
        </p:txBody>
      </p:sp>
    </p:spTree>
    <p:extLst>
      <p:ext uri="{BB962C8B-B14F-4D97-AF65-F5344CB8AC3E}">
        <p14:creationId xmlns:p14="http://schemas.microsoft.com/office/powerpoint/2010/main" val="36338708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Fokus für das 4. Mediensymposium</a:t>
            </a:r>
            <a:endParaRPr lang="de-DE" dirty="0"/>
          </a:p>
        </p:txBody>
      </p:sp>
      <p:sp>
        <p:nvSpPr>
          <p:cNvPr id="3" name="Inhaltsplatzhalter 2"/>
          <p:cNvSpPr>
            <a:spLocks noGrp="1"/>
          </p:cNvSpPr>
          <p:nvPr>
            <p:ph idx="1"/>
          </p:nvPr>
        </p:nvSpPr>
        <p:spPr>
          <a:xfrm>
            <a:off x="228600" y="1828800"/>
            <a:ext cx="8447856" cy="4495800"/>
          </a:xfrm>
        </p:spPr>
        <p:txBody>
          <a:bodyPr/>
          <a:lstStyle/>
          <a:p>
            <a:pPr marL="342900" indent="-342900">
              <a:buClr>
                <a:srgbClr val="FF7310"/>
              </a:buClr>
              <a:buFont typeface="Arial" pitchFamily="34" charset="0"/>
              <a:buChar char="•"/>
            </a:pPr>
            <a:r>
              <a:rPr lang="de-DE" sz="2200" dirty="0" smtClean="0"/>
              <a:t>Unter dem Leitbegriff „auffinden“ geht es um aktuelle empirische Befunde zu folgenden Aspekten des Informationsverhaltens:</a:t>
            </a:r>
          </a:p>
          <a:p>
            <a:pPr marL="814388" lvl="1" indent="-342900">
              <a:buFont typeface="Wingdings" pitchFamily="2" charset="2"/>
              <a:buChar char="Ø"/>
            </a:pPr>
            <a:r>
              <a:rPr lang="de-DE" sz="2200" dirty="0" smtClean="0"/>
              <a:t>Wie entwickeln sich die Nachrichtenrepertoires der Bevölkerung bzw. einzelner Teilgruppen: Wie suchen die Nutzer die für sie wichtigen Informationen, wie oft nutzen sie welche Arten von Nachrichten von welchen Anbietern über welche Übertragungswege?</a:t>
            </a:r>
          </a:p>
          <a:p>
            <a:pPr marL="814388" lvl="1" indent="-342900">
              <a:buFont typeface="Wingdings" pitchFamily="2" charset="2"/>
              <a:buChar char="Ø"/>
            </a:pPr>
            <a:r>
              <a:rPr lang="de-DE" sz="2200" dirty="0" smtClean="0"/>
              <a:t>Besondere Herausforderung: Überwindung der trügerischen Kategorie „Internet- bzw. Onlinenutzung“, unter die ganz unterschiedliche Dienste ganz unterschiedlicher Anbieter fallen und die vielfältig mit den Nachrichten anderer Mediengattungen verbunden sind. Daher die Fragestellung: Welche Nachrichten im Netz werden genutzt, mit Hilfe welcher Geräte und Plattformen informiert sich die Bevölkerung?</a:t>
            </a:r>
            <a:endParaRPr lang="de-DE" sz="2200" dirty="0"/>
          </a:p>
        </p:txBody>
      </p:sp>
      <p:sp>
        <p:nvSpPr>
          <p:cNvPr id="5" name="Foliennummernplatzhalter 4"/>
          <p:cNvSpPr>
            <a:spLocks noGrp="1"/>
          </p:cNvSpPr>
          <p:nvPr>
            <p:ph type="sldNum" sz="quarter" idx="11"/>
          </p:nvPr>
        </p:nvSpPr>
        <p:spPr/>
        <p:txBody>
          <a:bodyPr/>
          <a:lstStyle/>
          <a:p>
            <a:r>
              <a:rPr lang="de-DE" dirty="0" smtClean="0"/>
              <a:t>Seite </a:t>
            </a:r>
            <a:fld id="{0D3F7603-62A8-4292-B350-C7B52F9062D3}" type="slidenum">
              <a:rPr lang="de-DE" smtClean="0"/>
              <a:pPr/>
              <a:t>6</a:t>
            </a:fld>
            <a:endParaRPr lang="de-DE" dirty="0"/>
          </a:p>
        </p:txBody>
      </p:sp>
    </p:spTree>
    <p:extLst>
      <p:ext uri="{BB962C8B-B14F-4D97-AF65-F5344CB8AC3E}">
        <p14:creationId xmlns:p14="http://schemas.microsoft.com/office/powerpoint/2010/main" val="2838067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„Reuters Digital News Survey 2013“</a:t>
            </a:r>
            <a:endParaRPr lang="de-DE" dirty="0"/>
          </a:p>
        </p:txBody>
      </p:sp>
      <p:sp>
        <p:nvSpPr>
          <p:cNvPr id="3" name="Inhaltsplatzhalter 2"/>
          <p:cNvSpPr>
            <a:spLocks noGrp="1"/>
          </p:cNvSpPr>
          <p:nvPr>
            <p:ph idx="1"/>
          </p:nvPr>
        </p:nvSpPr>
        <p:spPr>
          <a:xfrm>
            <a:off x="228600" y="1484784"/>
            <a:ext cx="5639544" cy="4495800"/>
          </a:xfrm>
        </p:spPr>
        <p:txBody>
          <a:bodyPr/>
          <a:lstStyle/>
          <a:p>
            <a:pPr marL="342900" indent="-342900">
              <a:buClr>
                <a:srgbClr val="FF7310"/>
              </a:buClr>
              <a:buFont typeface="Arial" pitchFamily="34" charset="0"/>
              <a:buChar char="•"/>
            </a:pPr>
            <a:r>
              <a:rPr lang="de-DE" sz="1800" b="0" dirty="0" smtClean="0"/>
              <a:t>Koordinator: </a:t>
            </a:r>
            <a:br>
              <a:rPr lang="de-DE" sz="1800" b="0" dirty="0" smtClean="0"/>
            </a:br>
            <a:r>
              <a:rPr lang="de-DE" sz="1800" b="0" dirty="0" smtClean="0"/>
              <a:t>Reuters </a:t>
            </a:r>
            <a:r>
              <a:rPr lang="de-DE" sz="1800" b="0" dirty="0"/>
              <a:t>Institute </a:t>
            </a:r>
            <a:r>
              <a:rPr lang="de-DE" sz="1800" b="0" dirty="0" err="1"/>
              <a:t>for</a:t>
            </a:r>
            <a:r>
              <a:rPr lang="de-DE" sz="1800" b="0" dirty="0"/>
              <a:t> </a:t>
            </a:r>
            <a:r>
              <a:rPr lang="de-DE" sz="1800" b="0" dirty="0" err="1"/>
              <a:t>the</a:t>
            </a:r>
            <a:r>
              <a:rPr lang="de-DE" sz="1800" b="0" dirty="0"/>
              <a:t> Study </a:t>
            </a:r>
            <a:r>
              <a:rPr lang="de-DE" sz="1800" b="0" dirty="0" err="1"/>
              <a:t>of</a:t>
            </a:r>
            <a:r>
              <a:rPr lang="de-DE" sz="1800" b="0" dirty="0"/>
              <a:t> </a:t>
            </a:r>
            <a:r>
              <a:rPr lang="de-DE" sz="1800" b="0" dirty="0" err="1"/>
              <a:t>Journalism</a:t>
            </a:r>
            <a:r>
              <a:rPr lang="de-DE" sz="1800" b="0" dirty="0"/>
              <a:t>, University </a:t>
            </a:r>
            <a:r>
              <a:rPr lang="de-DE" sz="1800" b="0" dirty="0" err="1"/>
              <a:t>of</a:t>
            </a:r>
            <a:r>
              <a:rPr lang="de-DE" sz="1800" b="0" dirty="0"/>
              <a:t> Oxford</a:t>
            </a:r>
          </a:p>
          <a:p>
            <a:pPr marL="342900" indent="-342900">
              <a:buClr>
                <a:srgbClr val="FF7310"/>
              </a:buClr>
              <a:buFont typeface="Arial" pitchFamily="34" charset="0"/>
              <a:buChar char="•"/>
            </a:pPr>
            <a:r>
              <a:rPr lang="de-DE" sz="1800" b="0" dirty="0" smtClean="0"/>
              <a:t>Kooperationspartner Deutschland: Hans-Bredow-Institut</a:t>
            </a:r>
          </a:p>
          <a:p>
            <a:pPr marL="342900" indent="-342900">
              <a:buClr>
                <a:srgbClr val="FF7310"/>
              </a:buClr>
              <a:buFont typeface="Arial" pitchFamily="34" charset="0"/>
              <a:buChar char="•"/>
            </a:pPr>
            <a:r>
              <a:rPr lang="de-DE" sz="1800" b="0" dirty="0" smtClean="0"/>
              <a:t>Umfrage </a:t>
            </a:r>
            <a:r>
              <a:rPr lang="de-DE" sz="1800" b="0" dirty="0"/>
              <a:t>zur Nachrichtennutzung in Brasilien, </a:t>
            </a:r>
            <a:r>
              <a:rPr lang="de-DE" sz="1800" b="0" dirty="0" smtClean="0"/>
              <a:t>Dänemark</a:t>
            </a:r>
            <a:r>
              <a:rPr lang="de-DE" sz="1800" b="0" dirty="0"/>
              <a:t>, Deutschland, Frankreich, </a:t>
            </a:r>
            <a:r>
              <a:rPr lang="de-DE" sz="1800" b="0" dirty="0" smtClean="0"/>
              <a:t>Großbritannien, Italien</a:t>
            </a:r>
            <a:r>
              <a:rPr lang="de-DE" sz="1800" b="0" dirty="0"/>
              <a:t>, Japan</a:t>
            </a:r>
            <a:r>
              <a:rPr lang="de-DE" sz="1800" b="0" dirty="0" smtClean="0"/>
              <a:t>, Spanien</a:t>
            </a:r>
            <a:r>
              <a:rPr lang="de-DE" sz="1800" b="0" dirty="0"/>
              <a:t> </a:t>
            </a:r>
            <a:r>
              <a:rPr lang="de-DE" sz="1800" b="0" dirty="0" smtClean="0"/>
              <a:t>und den USA</a:t>
            </a:r>
            <a:endParaRPr lang="de-DE" sz="1800" b="0" dirty="0"/>
          </a:p>
          <a:p>
            <a:pPr marL="342900" indent="-342900">
              <a:buClr>
                <a:srgbClr val="FF7310"/>
              </a:buClr>
              <a:buFont typeface="Arial" pitchFamily="34" charset="0"/>
              <a:buChar char="•"/>
            </a:pPr>
            <a:r>
              <a:rPr lang="de-DE" sz="1800" b="0" dirty="0" smtClean="0"/>
              <a:t>Frage: Wo und wie werden Nachrichten genutzt? </a:t>
            </a:r>
          </a:p>
          <a:p>
            <a:pPr marL="814388" lvl="1" indent="-342900">
              <a:buFont typeface="Symbol" pitchFamily="18" charset="2"/>
              <a:buChar char="-"/>
            </a:pPr>
            <a:r>
              <a:rPr lang="de-DE" dirty="0" smtClean="0"/>
              <a:t>Interessen, gattungsübergreifende Nutzungshäufigkeiten</a:t>
            </a:r>
          </a:p>
          <a:p>
            <a:pPr marL="814388" lvl="1" indent="-342900">
              <a:buFont typeface="Symbol" pitchFamily="18" charset="2"/>
              <a:buChar char="-"/>
            </a:pPr>
            <a:r>
              <a:rPr lang="de-DE" b="0" dirty="0" smtClean="0"/>
              <a:t>Verwendete Endgeräte</a:t>
            </a:r>
          </a:p>
          <a:p>
            <a:pPr marL="814388" lvl="1" indent="-342900">
              <a:buFont typeface="Symbol" pitchFamily="18" charset="2"/>
              <a:buChar char="-"/>
            </a:pPr>
            <a:r>
              <a:rPr lang="de-DE" dirty="0" smtClean="0"/>
              <a:t>Zahlungsbereitschaft für digitale Nachrichten </a:t>
            </a:r>
            <a:endParaRPr lang="de-DE" b="0" dirty="0" smtClean="0"/>
          </a:p>
          <a:p>
            <a:pPr marL="342900" indent="-342900">
              <a:buClr>
                <a:srgbClr val="FF7310"/>
              </a:buClr>
              <a:buFont typeface="Arial" pitchFamily="34" charset="0"/>
              <a:buChar char="•"/>
            </a:pPr>
            <a:r>
              <a:rPr lang="de-DE" sz="1800" b="0" dirty="0" smtClean="0"/>
              <a:t>Repräsentativ für Bevölkerung ab 18 Jahren mit Internetzugang</a:t>
            </a:r>
          </a:p>
          <a:p>
            <a:pPr marL="342900" indent="-342900">
              <a:buClr>
                <a:srgbClr val="FF7310"/>
              </a:buClr>
              <a:buFont typeface="Arial" pitchFamily="34" charset="0"/>
              <a:buChar char="•"/>
            </a:pPr>
            <a:r>
              <a:rPr lang="de-DE" sz="1800" b="0" dirty="0" smtClean="0"/>
              <a:t>Datenerhebung: Online-Befragung, Januar 2013</a:t>
            </a:r>
            <a:endParaRPr lang="de-DE" sz="1800" dirty="0"/>
          </a:p>
        </p:txBody>
      </p:sp>
      <p:sp>
        <p:nvSpPr>
          <p:cNvPr id="5" name="Foliennummernplatzhalter 4"/>
          <p:cNvSpPr>
            <a:spLocks noGrp="1"/>
          </p:cNvSpPr>
          <p:nvPr>
            <p:ph type="sldNum" sz="quarter" idx="11"/>
          </p:nvPr>
        </p:nvSpPr>
        <p:spPr/>
        <p:txBody>
          <a:bodyPr/>
          <a:lstStyle/>
          <a:p>
            <a:r>
              <a:rPr lang="de-DE" dirty="0" smtClean="0"/>
              <a:t>Seite </a:t>
            </a:r>
            <a:fld id="{0D3F7603-62A8-4292-B350-C7B52F9062D3}" type="slidenum">
              <a:rPr lang="de-DE" smtClean="0"/>
              <a:pPr/>
              <a:t>7</a:t>
            </a:fld>
            <a:endParaRPr lang="de-DE" dirty="0"/>
          </a:p>
        </p:txBody>
      </p:sp>
      <p:graphicFrame>
        <p:nvGraphicFramePr>
          <p:cNvPr id="4" name="Tabelle 3"/>
          <p:cNvGraphicFramePr>
            <a:graphicFrameLocks noGrp="1"/>
          </p:cNvGraphicFramePr>
          <p:nvPr>
            <p:extLst>
              <p:ext uri="{D42A27DB-BD31-4B8C-83A1-F6EECF244321}">
                <p14:modId xmlns:p14="http://schemas.microsoft.com/office/powerpoint/2010/main" val="1424227381"/>
              </p:ext>
            </p:extLst>
          </p:nvPr>
        </p:nvGraphicFramePr>
        <p:xfrm>
          <a:off x="5945832" y="2060848"/>
          <a:ext cx="2802632" cy="3672408"/>
        </p:xfrm>
        <a:graphic>
          <a:graphicData uri="http://schemas.openxmlformats.org/drawingml/2006/table">
            <a:tbl>
              <a:tblPr firstRow="1" bandRow="1"/>
              <a:tblGrid>
                <a:gridCol w="1953350"/>
                <a:gridCol w="849282"/>
              </a:tblGrid>
              <a:tr h="306034">
                <a:tc gridSpan="2">
                  <a:txBody>
                    <a:bodyPr/>
                    <a:lstStyle/>
                    <a:p>
                      <a:pPr algn="ctr" fontAlgn="b"/>
                      <a:r>
                        <a:rPr lang="de-DE" sz="1400" b="1" i="0" u="none" strike="noStrike" dirty="0" smtClean="0">
                          <a:solidFill>
                            <a:srgbClr val="000000"/>
                          </a:solidFill>
                          <a:effectLst/>
                          <a:latin typeface="Calibri"/>
                        </a:rPr>
                        <a:t>Deutschland</a:t>
                      </a:r>
                      <a:r>
                        <a:rPr lang="de-DE" sz="1400" b="1" i="0" u="none" strike="noStrike" baseline="30000" dirty="0" smtClean="0">
                          <a:solidFill>
                            <a:srgbClr val="000000"/>
                          </a:solidFill>
                          <a:effectLst/>
                          <a:latin typeface="Calibri"/>
                        </a:rPr>
                        <a:t>*</a:t>
                      </a:r>
                      <a:endParaRPr lang="de-DE" sz="1400" b="1" i="0" u="none" strike="noStrike" baseline="30000"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hMerge="1">
                  <a:txBody>
                    <a:bodyPr/>
                    <a:lstStyle/>
                    <a:p>
                      <a:endParaRPr lang="de-DE"/>
                    </a:p>
                  </a:txBody>
                  <a:tcPr/>
                </a:tc>
              </a:tr>
              <a:tr h="306034">
                <a:tc>
                  <a:txBody>
                    <a:bodyPr/>
                    <a:lstStyle/>
                    <a:p>
                      <a:pPr algn="l" fontAlgn="ctr"/>
                      <a:r>
                        <a:rPr lang="de-DE" sz="1200" b="1" i="0" u="none" strike="noStrike" dirty="0">
                          <a:solidFill>
                            <a:srgbClr val="000000"/>
                          </a:solidFill>
                          <a:effectLst/>
                          <a:latin typeface="Arial"/>
                        </a:rPr>
                        <a:t>Einwohnerzahl</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BFBFBF"/>
                    </a:solidFill>
                  </a:tcPr>
                </a:tc>
                <a:tc>
                  <a:txBody>
                    <a:bodyPr/>
                    <a:lstStyle/>
                    <a:p>
                      <a:pPr algn="ctr" fontAlgn="ctr"/>
                      <a:r>
                        <a:rPr lang="de-DE" sz="1200" b="0" i="0" u="none" strike="noStrike">
                          <a:solidFill>
                            <a:srgbClr val="000000"/>
                          </a:solidFill>
                          <a:effectLst/>
                          <a:latin typeface="Arial"/>
                        </a:rPr>
                        <a:t>81,305,856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FBFBF"/>
                    </a:solidFill>
                  </a:tcPr>
                </a:tc>
              </a:tr>
              <a:tr h="306034">
                <a:tc>
                  <a:txBody>
                    <a:bodyPr/>
                    <a:lstStyle/>
                    <a:p>
                      <a:pPr algn="l" fontAlgn="ctr"/>
                      <a:r>
                        <a:rPr lang="de-DE" sz="1200" b="1" i="0" u="none" strike="noStrike" dirty="0">
                          <a:solidFill>
                            <a:srgbClr val="000000"/>
                          </a:solidFill>
                          <a:effectLst/>
                          <a:latin typeface="Arial"/>
                        </a:rPr>
                        <a:t>Internet Nutzer</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de-DE" sz="1200" b="0" i="0" u="none" strike="noStrike">
                          <a:solidFill>
                            <a:srgbClr val="000000"/>
                          </a:solidFill>
                          <a:effectLst/>
                          <a:latin typeface="Arial"/>
                        </a:rPr>
                        <a:t>83%</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r>
              <a:tr h="306034">
                <a:tc>
                  <a:txBody>
                    <a:bodyPr/>
                    <a:lstStyle/>
                    <a:p>
                      <a:pPr algn="l" fontAlgn="ctr"/>
                      <a:r>
                        <a:rPr lang="de-DE" sz="1200" b="1" i="0" u="none" strike="noStrike" dirty="0">
                          <a:solidFill>
                            <a:srgbClr val="000000"/>
                          </a:solidFill>
                          <a:effectLst/>
                          <a:latin typeface="Arial"/>
                        </a:rPr>
                        <a:t>Grundgesamtheit</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BFBFBF"/>
                    </a:solidFill>
                  </a:tcPr>
                </a:tc>
                <a:tc>
                  <a:txBody>
                    <a:bodyPr/>
                    <a:lstStyle/>
                    <a:p>
                      <a:pPr algn="ctr" fontAlgn="ctr"/>
                      <a:r>
                        <a:rPr lang="de-DE" sz="1200" b="0" i="0" u="none" strike="noStrike">
                          <a:solidFill>
                            <a:srgbClr val="000000"/>
                          </a:solidFill>
                          <a:effectLst/>
                          <a:latin typeface="Arial"/>
                        </a:rPr>
                        <a:t>67,483,860</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solidFill>
                      <a:srgbClr val="BFBFBF"/>
                    </a:solidFill>
                  </a:tcPr>
                </a:tc>
              </a:tr>
              <a:tr h="306034">
                <a:tc>
                  <a:txBody>
                    <a:bodyPr/>
                    <a:lstStyle/>
                    <a:p>
                      <a:pPr algn="l" fontAlgn="ctr"/>
                      <a:r>
                        <a:rPr lang="de-DE" sz="1200" b="1" i="0" u="none" strike="noStrike" dirty="0">
                          <a:solidFill>
                            <a:srgbClr val="000000"/>
                          </a:solidFill>
                          <a:effectLst/>
                          <a:latin typeface="Arial"/>
                        </a:rPr>
                        <a:t>Stichprobe</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de-DE" sz="1200" b="0" i="0" u="none" strike="noStrike" dirty="0" smtClean="0">
                          <a:solidFill>
                            <a:srgbClr val="000000"/>
                          </a:solidFill>
                          <a:effectLst/>
                          <a:latin typeface="Arial"/>
                        </a:rPr>
                        <a:t>N=1099</a:t>
                      </a:r>
                      <a:endParaRPr lang="de-DE" sz="1200" b="0" i="0" u="none" strike="noStrike" dirty="0">
                        <a:solidFill>
                          <a:srgbClr val="000000"/>
                        </a:solidFill>
                        <a:effectLst/>
                        <a:latin typeface="Arial"/>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306034">
                <a:tc>
                  <a:txBody>
                    <a:bodyPr/>
                    <a:lstStyle/>
                    <a:p>
                      <a:pPr algn="l" fontAlgn="ctr"/>
                      <a:r>
                        <a:rPr lang="de-DE" sz="1200" b="1" i="0" u="none" strike="noStrike" dirty="0">
                          <a:solidFill>
                            <a:srgbClr val="000000"/>
                          </a:solidFill>
                          <a:effectLst/>
                          <a:latin typeface="Arial"/>
                        </a:rPr>
                        <a:t>Männlich</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BFBFBF"/>
                    </a:solidFill>
                  </a:tcPr>
                </a:tc>
                <a:tc>
                  <a:txBody>
                    <a:bodyPr/>
                    <a:lstStyle/>
                    <a:p>
                      <a:pPr algn="ctr" fontAlgn="ctr"/>
                      <a:r>
                        <a:rPr lang="de-DE" sz="1200" b="0" i="0" u="none" strike="noStrike">
                          <a:solidFill>
                            <a:srgbClr val="000000"/>
                          </a:solidFill>
                          <a:effectLst/>
                          <a:latin typeface="Arial"/>
                        </a:rPr>
                        <a:t>48%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FBFBF"/>
                    </a:solidFill>
                  </a:tcPr>
                </a:tc>
              </a:tr>
              <a:tr h="306034">
                <a:tc>
                  <a:txBody>
                    <a:bodyPr/>
                    <a:lstStyle/>
                    <a:p>
                      <a:pPr algn="l" fontAlgn="ctr"/>
                      <a:r>
                        <a:rPr lang="de-DE" sz="1200" b="1" i="0" u="none" strike="noStrike" dirty="0">
                          <a:solidFill>
                            <a:srgbClr val="000000"/>
                          </a:solidFill>
                          <a:effectLst/>
                          <a:latin typeface="Arial"/>
                        </a:rPr>
                        <a:t>W</a:t>
                      </a:r>
                      <a:r>
                        <a:rPr lang="de-DE" sz="1200" b="1" i="0" u="none" strike="noStrike" dirty="0" smtClean="0">
                          <a:solidFill>
                            <a:srgbClr val="000000"/>
                          </a:solidFill>
                          <a:effectLst/>
                          <a:latin typeface="Arial"/>
                        </a:rPr>
                        <a:t>eiblich</a:t>
                      </a:r>
                      <a:endParaRPr lang="de-DE" sz="12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de-DE" sz="1200" b="0" i="0" u="none" strike="noStrike">
                          <a:solidFill>
                            <a:srgbClr val="000000"/>
                          </a:solidFill>
                          <a:effectLst/>
                          <a:latin typeface="Arial"/>
                        </a:rPr>
                        <a:t>52%</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306034">
                <a:tc>
                  <a:txBody>
                    <a:bodyPr/>
                    <a:lstStyle/>
                    <a:p>
                      <a:pPr algn="l" fontAlgn="ctr"/>
                      <a:r>
                        <a:rPr lang="de-DE" sz="1200" b="1" i="0" u="none" strike="noStrike" dirty="0">
                          <a:solidFill>
                            <a:srgbClr val="000000"/>
                          </a:solidFill>
                          <a:effectLst/>
                          <a:latin typeface="Arial"/>
                        </a:rPr>
                        <a:t>18 </a:t>
                      </a:r>
                      <a:r>
                        <a:rPr lang="de-DE" sz="1200" b="1" i="0" u="none" strike="noStrike" dirty="0" smtClean="0">
                          <a:solidFill>
                            <a:srgbClr val="000000"/>
                          </a:solidFill>
                          <a:effectLst/>
                          <a:latin typeface="Arial"/>
                        </a:rPr>
                        <a:t>bis </a:t>
                      </a:r>
                      <a:r>
                        <a:rPr lang="de-DE" sz="1200" b="1" i="0" u="none" strike="noStrike" dirty="0">
                          <a:solidFill>
                            <a:srgbClr val="000000"/>
                          </a:solidFill>
                          <a:effectLst/>
                          <a:latin typeface="Arial"/>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BFBFBF"/>
                    </a:solidFill>
                  </a:tcPr>
                </a:tc>
                <a:tc>
                  <a:txBody>
                    <a:bodyPr/>
                    <a:lstStyle/>
                    <a:p>
                      <a:pPr algn="ctr" fontAlgn="ctr"/>
                      <a:r>
                        <a:rPr lang="de-DE" sz="1200" b="0" i="0" u="none" strike="noStrike">
                          <a:solidFill>
                            <a:srgbClr val="000000"/>
                          </a:solidFill>
                          <a:effectLst/>
                          <a:latin typeface="Arial"/>
                        </a:rPr>
                        <a:t>10%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FBFBF"/>
                    </a:solidFill>
                  </a:tcPr>
                </a:tc>
              </a:tr>
              <a:tr h="306034">
                <a:tc>
                  <a:txBody>
                    <a:bodyPr/>
                    <a:lstStyle/>
                    <a:p>
                      <a:pPr algn="l" fontAlgn="ctr"/>
                      <a:r>
                        <a:rPr lang="de-DE" sz="1200" b="1" i="0" u="none" strike="noStrike" dirty="0">
                          <a:solidFill>
                            <a:srgbClr val="000000"/>
                          </a:solidFill>
                          <a:effectLst/>
                          <a:latin typeface="Arial"/>
                        </a:rPr>
                        <a:t>25 </a:t>
                      </a:r>
                      <a:r>
                        <a:rPr lang="de-DE" sz="1200" b="1" i="0" u="none" strike="noStrike" dirty="0" smtClean="0">
                          <a:solidFill>
                            <a:srgbClr val="000000"/>
                          </a:solidFill>
                          <a:effectLst/>
                          <a:latin typeface="Arial"/>
                        </a:rPr>
                        <a:t>bis </a:t>
                      </a:r>
                      <a:r>
                        <a:rPr lang="de-DE" sz="1200" b="1" i="0" u="none" strike="noStrike" dirty="0">
                          <a:solidFill>
                            <a:srgbClr val="000000"/>
                          </a:solidFill>
                          <a:effectLst/>
                          <a:latin typeface="Arial"/>
                        </a:rPr>
                        <a:t>34</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de-DE" sz="1200" b="0" i="0" u="none" strike="noStrike">
                          <a:solidFill>
                            <a:srgbClr val="000000"/>
                          </a:solidFill>
                          <a:effectLst/>
                          <a:latin typeface="Arial"/>
                        </a:rPr>
                        <a:t>14%</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r>
              <a:tr h="306034">
                <a:tc>
                  <a:txBody>
                    <a:bodyPr/>
                    <a:lstStyle/>
                    <a:p>
                      <a:pPr algn="l" fontAlgn="ctr"/>
                      <a:r>
                        <a:rPr lang="de-DE" sz="1200" b="1" i="0" u="none" strike="noStrike" dirty="0">
                          <a:solidFill>
                            <a:srgbClr val="000000"/>
                          </a:solidFill>
                          <a:effectLst/>
                          <a:latin typeface="Arial"/>
                        </a:rPr>
                        <a:t>35 </a:t>
                      </a:r>
                      <a:r>
                        <a:rPr lang="de-DE" sz="1200" b="1" i="0" u="none" strike="noStrike" dirty="0" smtClean="0">
                          <a:solidFill>
                            <a:srgbClr val="000000"/>
                          </a:solidFill>
                          <a:effectLst/>
                          <a:latin typeface="Arial"/>
                        </a:rPr>
                        <a:t>bis </a:t>
                      </a:r>
                      <a:r>
                        <a:rPr lang="de-DE" sz="1200" b="1" i="0" u="none" strike="noStrike" dirty="0">
                          <a:solidFill>
                            <a:srgbClr val="000000"/>
                          </a:solidFill>
                          <a:effectLst/>
                          <a:latin typeface="Arial"/>
                        </a:rPr>
                        <a:t>44</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BFBFBF"/>
                    </a:solidFill>
                  </a:tcPr>
                </a:tc>
                <a:tc>
                  <a:txBody>
                    <a:bodyPr/>
                    <a:lstStyle/>
                    <a:p>
                      <a:pPr algn="ctr" fontAlgn="ctr"/>
                      <a:r>
                        <a:rPr lang="de-DE" sz="1200" b="0" i="0" u="none" strike="noStrike" dirty="0">
                          <a:solidFill>
                            <a:srgbClr val="000000"/>
                          </a:solidFill>
                          <a:effectLst/>
                          <a:latin typeface="Arial"/>
                        </a:rPr>
                        <a:t>18%</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solidFill>
                      <a:srgbClr val="BFBFBF"/>
                    </a:solidFill>
                  </a:tcPr>
                </a:tc>
              </a:tr>
              <a:tr h="306034">
                <a:tc>
                  <a:txBody>
                    <a:bodyPr/>
                    <a:lstStyle/>
                    <a:p>
                      <a:pPr algn="l" fontAlgn="ctr"/>
                      <a:r>
                        <a:rPr lang="de-DE" sz="1200" b="1" i="0" u="none" strike="noStrike" dirty="0">
                          <a:solidFill>
                            <a:srgbClr val="000000"/>
                          </a:solidFill>
                          <a:effectLst/>
                          <a:latin typeface="Arial"/>
                        </a:rPr>
                        <a:t>45 </a:t>
                      </a:r>
                      <a:r>
                        <a:rPr lang="de-DE" sz="1200" b="1" i="0" u="none" strike="noStrike" dirty="0" smtClean="0">
                          <a:solidFill>
                            <a:srgbClr val="000000"/>
                          </a:solidFill>
                          <a:effectLst/>
                          <a:latin typeface="Arial"/>
                        </a:rPr>
                        <a:t>bis </a:t>
                      </a:r>
                      <a:r>
                        <a:rPr lang="de-DE" sz="1200" b="1" i="0" u="none" strike="noStrike" dirty="0">
                          <a:solidFill>
                            <a:srgbClr val="000000"/>
                          </a:solidFill>
                          <a:effectLst/>
                          <a:latin typeface="Arial"/>
                        </a:rPr>
                        <a:t>54</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de-DE" sz="1200" b="0" i="0" u="none" strike="noStrike" dirty="0">
                          <a:solidFill>
                            <a:srgbClr val="000000"/>
                          </a:solidFill>
                          <a:effectLst/>
                          <a:latin typeface="Arial"/>
                        </a:rPr>
                        <a:t>18%</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r>
              <a:tr h="306034">
                <a:tc>
                  <a:txBody>
                    <a:bodyPr/>
                    <a:lstStyle/>
                    <a:p>
                      <a:pPr algn="l" fontAlgn="ctr"/>
                      <a:r>
                        <a:rPr lang="de-DE" sz="1200" b="1" i="0" u="none" strike="noStrike" dirty="0">
                          <a:solidFill>
                            <a:srgbClr val="000000"/>
                          </a:solidFill>
                          <a:effectLst/>
                          <a:latin typeface="Arial"/>
                        </a:rPr>
                        <a:t>55+</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de-DE" sz="1200" b="0" i="0" u="none" strike="noStrike" dirty="0">
                          <a:solidFill>
                            <a:srgbClr val="000000"/>
                          </a:solidFill>
                          <a:effectLst/>
                          <a:latin typeface="Arial"/>
                        </a:rPr>
                        <a:t>39%</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BFBFBF"/>
                    </a:solidFill>
                  </a:tcPr>
                </a:tc>
              </a:tr>
            </a:tbl>
          </a:graphicData>
        </a:graphic>
      </p:graphicFrame>
      <p:sp>
        <p:nvSpPr>
          <p:cNvPr id="7" name="Inhaltsplatzhalter 2"/>
          <p:cNvSpPr txBox="1">
            <a:spLocks/>
          </p:cNvSpPr>
          <p:nvPr/>
        </p:nvSpPr>
        <p:spPr bwMode="auto">
          <a:xfrm>
            <a:off x="5940152" y="5714872"/>
            <a:ext cx="2808312" cy="295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lgn="l" defTabSz="628650" rtl="0" fontAlgn="base">
              <a:spcBef>
                <a:spcPct val="20000"/>
              </a:spcBef>
              <a:spcAft>
                <a:spcPct val="20000"/>
              </a:spcAft>
              <a:defRPr sz="2000" b="1">
                <a:solidFill>
                  <a:schemeClr val="tx1"/>
                </a:solidFill>
                <a:latin typeface="+mn-lt"/>
                <a:ea typeface="+mn-ea"/>
                <a:cs typeface="+mn-cs"/>
              </a:defRPr>
            </a:lvl1pPr>
            <a:lvl2pPr marL="471488" indent="-280988" algn="l" defTabSz="628650" rtl="0" fontAlgn="base">
              <a:spcBef>
                <a:spcPct val="20000"/>
              </a:spcBef>
              <a:spcAft>
                <a:spcPct val="0"/>
              </a:spcAft>
              <a:buChar char="–"/>
              <a:defRPr>
                <a:solidFill>
                  <a:schemeClr val="tx1"/>
                </a:solidFill>
                <a:latin typeface="+mn-lt"/>
              </a:defRPr>
            </a:lvl2pPr>
            <a:lvl3pPr marL="854075" indent="-285750" algn="l" defTabSz="628650" rtl="0" fontAlgn="base">
              <a:spcBef>
                <a:spcPct val="20000"/>
              </a:spcBef>
              <a:spcAft>
                <a:spcPct val="0"/>
              </a:spcAft>
              <a:buChar char="–"/>
              <a:defRPr sz="1600">
                <a:solidFill>
                  <a:schemeClr val="tx1"/>
                </a:solidFill>
                <a:latin typeface="+mn-lt"/>
              </a:defRPr>
            </a:lvl3pPr>
            <a:lvl4pPr marL="1330325" indent="-285750" algn="l" defTabSz="628650" rtl="0" fontAlgn="base">
              <a:spcBef>
                <a:spcPct val="20000"/>
              </a:spcBef>
              <a:spcAft>
                <a:spcPct val="0"/>
              </a:spcAft>
              <a:buChar char="–"/>
              <a:defRPr sz="1400">
                <a:solidFill>
                  <a:schemeClr val="tx1"/>
                </a:solidFill>
                <a:latin typeface="+mn-lt"/>
              </a:defRPr>
            </a:lvl4pPr>
            <a:lvl5pPr marL="1711325" indent="-190500" algn="l" defTabSz="628650" rtl="0" fontAlgn="base">
              <a:spcBef>
                <a:spcPct val="20000"/>
              </a:spcBef>
              <a:spcAft>
                <a:spcPct val="0"/>
              </a:spcAft>
              <a:buChar char="–"/>
              <a:defRPr sz="1200">
                <a:solidFill>
                  <a:schemeClr val="tx1"/>
                </a:solidFill>
                <a:latin typeface="+mn-lt"/>
              </a:defRPr>
            </a:lvl5pPr>
            <a:lvl6pPr marL="2168525" indent="-190500" algn="l" defTabSz="628650" rtl="0" fontAlgn="base">
              <a:spcBef>
                <a:spcPct val="20000"/>
              </a:spcBef>
              <a:spcAft>
                <a:spcPct val="0"/>
              </a:spcAft>
              <a:buChar char="–"/>
              <a:defRPr sz="1200">
                <a:solidFill>
                  <a:schemeClr val="tx1"/>
                </a:solidFill>
                <a:latin typeface="+mn-lt"/>
              </a:defRPr>
            </a:lvl6pPr>
            <a:lvl7pPr marL="2625725" indent="-190500" algn="l" defTabSz="628650" rtl="0" fontAlgn="base">
              <a:spcBef>
                <a:spcPct val="20000"/>
              </a:spcBef>
              <a:spcAft>
                <a:spcPct val="0"/>
              </a:spcAft>
              <a:buChar char="–"/>
              <a:defRPr sz="1200">
                <a:solidFill>
                  <a:schemeClr val="tx1"/>
                </a:solidFill>
                <a:latin typeface="+mn-lt"/>
              </a:defRPr>
            </a:lvl7pPr>
            <a:lvl8pPr marL="3082925" indent="-190500" algn="l" defTabSz="628650" rtl="0" fontAlgn="base">
              <a:spcBef>
                <a:spcPct val="20000"/>
              </a:spcBef>
              <a:spcAft>
                <a:spcPct val="0"/>
              </a:spcAft>
              <a:buChar char="–"/>
              <a:defRPr sz="1200">
                <a:solidFill>
                  <a:schemeClr val="tx1"/>
                </a:solidFill>
                <a:latin typeface="+mn-lt"/>
              </a:defRPr>
            </a:lvl8pPr>
            <a:lvl9pPr marL="3540125" indent="-190500" algn="l" defTabSz="628650" rtl="0" fontAlgn="base">
              <a:spcBef>
                <a:spcPct val="20000"/>
              </a:spcBef>
              <a:spcAft>
                <a:spcPct val="0"/>
              </a:spcAft>
              <a:buChar char="–"/>
              <a:defRPr sz="1200">
                <a:solidFill>
                  <a:schemeClr val="tx1"/>
                </a:solidFill>
                <a:latin typeface="+mn-lt"/>
              </a:defRPr>
            </a:lvl9pPr>
          </a:lstStyle>
          <a:p>
            <a:pPr algn="r"/>
            <a:r>
              <a:rPr lang="de-DE" sz="1200" b="0" dirty="0"/>
              <a:t>* Internet World </a:t>
            </a:r>
            <a:r>
              <a:rPr lang="de-DE" sz="1200" b="0" dirty="0" err="1" smtClean="0"/>
              <a:t>Stats</a:t>
            </a:r>
            <a:r>
              <a:rPr lang="de-DE" sz="1200" b="0" dirty="0" smtClean="0"/>
              <a:t>, </a:t>
            </a:r>
            <a:r>
              <a:rPr lang="de-DE" sz="1200" b="0" dirty="0" err="1" smtClean="0"/>
              <a:t>population</a:t>
            </a:r>
            <a:r>
              <a:rPr lang="de-DE" sz="1200" b="0" dirty="0" smtClean="0"/>
              <a:t> </a:t>
            </a:r>
            <a:r>
              <a:rPr lang="de-DE" sz="1200" b="0" dirty="0" err="1"/>
              <a:t>estimate</a:t>
            </a:r>
            <a:r>
              <a:rPr lang="de-DE" sz="1200" b="0" dirty="0"/>
              <a:t> 2012</a:t>
            </a:r>
          </a:p>
        </p:txBody>
      </p:sp>
    </p:spTree>
    <p:extLst>
      <p:ext uri="{BB962C8B-B14F-4D97-AF65-F5344CB8AC3E}">
        <p14:creationId xmlns:p14="http://schemas.microsoft.com/office/powerpoint/2010/main" val="34393073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Häufigkeit der Nachrichtennutzung</a:t>
            </a:r>
            <a:endParaRPr lang="de-DE" dirty="0"/>
          </a:p>
        </p:txBody>
      </p:sp>
      <p:sp>
        <p:nvSpPr>
          <p:cNvPr id="3" name="Inhaltsplatzhalter 2"/>
          <p:cNvSpPr>
            <a:spLocks noGrp="1"/>
          </p:cNvSpPr>
          <p:nvPr>
            <p:ph idx="1"/>
          </p:nvPr>
        </p:nvSpPr>
        <p:spPr>
          <a:xfrm>
            <a:off x="232545" y="5644778"/>
            <a:ext cx="8516168" cy="663947"/>
          </a:xfrm>
        </p:spPr>
        <p:txBody>
          <a:bodyPr/>
          <a:lstStyle/>
          <a:p>
            <a:r>
              <a:rPr lang="de-DE" sz="1200" b="0" dirty="0"/>
              <a:t>Reuters Institute Digital News Survey </a:t>
            </a:r>
            <a:r>
              <a:rPr lang="de-DE" sz="1200" b="0" dirty="0" smtClean="0"/>
              <a:t>2013 </a:t>
            </a:r>
            <a:r>
              <a:rPr lang="de-DE" sz="1200" b="0" dirty="0"/>
              <a:t>/ Hans-Bredow-Institut </a:t>
            </a:r>
          </a:p>
          <a:p>
            <a:r>
              <a:rPr lang="de-DE" sz="1200" b="0" dirty="0" smtClean="0"/>
              <a:t>Frage: „Wie </a:t>
            </a:r>
            <a:r>
              <a:rPr lang="de-DE" sz="1200" b="0" dirty="0"/>
              <a:t>oft nutzen Sie normalerweise Nachrichten? Mit Nachrichten meinen wir Informationen über internationale, nationale, regionale/lokale oder andere aktuelle Ereignisse, die über Radio, Fernsehen, Printmedien oder online zugänglich sind</a:t>
            </a:r>
            <a:r>
              <a:rPr lang="de-DE" sz="1200" b="0" dirty="0" smtClean="0"/>
              <a:t>.“ </a:t>
            </a:r>
            <a:r>
              <a:rPr lang="de-DE" sz="1200" b="0" dirty="0"/>
              <a:t>(Q1b, </a:t>
            </a:r>
            <a:r>
              <a:rPr lang="de-DE" sz="1200" b="0" dirty="0" smtClean="0"/>
              <a:t>n=1099, Angaben in Prozent)</a:t>
            </a:r>
            <a:endParaRPr lang="de-DE" sz="1200" b="0" dirty="0"/>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8</a:t>
            </a:fld>
            <a:endParaRPr lang="de-DE"/>
          </a:p>
        </p:txBody>
      </p:sp>
      <p:graphicFrame>
        <p:nvGraphicFramePr>
          <p:cNvPr id="9" name="Diagramm 8"/>
          <p:cNvGraphicFramePr>
            <a:graphicFrameLocks/>
          </p:cNvGraphicFramePr>
          <p:nvPr>
            <p:extLst>
              <p:ext uri="{D42A27DB-BD31-4B8C-83A1-F6EECF244321}">
                <p14:modId xmlns:p14="http://schemas.microsoft.com/office/powerpoint/2010/main" val="1742150881"/>
              </p:ext>
            </p:extLst>
          </p:nvPr>
        </p:nvGraphicFramePr>
        <p:xfrm>
          <a:off x="250825" y="1844675"/>
          <a:ext cx="8353623" cy="34559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23801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Wichtigste Nachrichten-Arten</a:t>
            </a:r>
            <a:endParaRPr lang="de-DE" dirty="0"/>
          </a:p>
        </p:txBody>
      </p:sp>
      <p:sp>
        <p:nvSpPr>
          <p:cNvPr id="3" name="Inhaltsplatzhalter 2"/>
          <p:cNvSpPr>
            <a:spLocks noGrp="1"/>
          </p:cNvSpPr>
          <p:nvPr>
            <p:ph idx="1"/>
          </p:nvPr>
        </p:nvSpPr>
        <p:spPr>
          <a:xfrm>
            <a:off x="250825" y="5805264"/>
            <a:ext cx="8568952" cy="648072"/>
          </a:xfrm>
        </p:spPr>
        <p:txBody>
          <a:bodyPr/>
          <a:lstStyle/>
          <a:p>
            <a:r>
              <a:rPr lang="de-DE" sz="1200" b="0" dirty="0"/>
              <a:t>Reuters Institute Digital News Survey </a:t>
            </a:r>
            <a:r>
              <a:rPr lang="de-DE" sz="1200" b="0" dirty="0" smtClean="0"/>
              <a:t>2013 </a:t>
            </a:r>
            <a:r>
              <a:rPr lang="de-DE" sz="1200" b="0" dirty="0"/>
              <a:t>/ Hans-Bredow-Institut </a:t>
            </a:r>
          </a:p>
          <a:p>
            <a:r>
              <a:rPr lang="de-DE" sz="1200" b="0" dirty="0" smtClean="0"/>
              <a:t>Frage: „Welche der folgenden Nachrichten sind für Sie am wichtigsten? Bitte wählen Sie bis zu fünf Nachrichten-Arten aus.“ (Q2, Basis=1064, Angaben in Prozent)</a:t>
            </a:r>
            <a:endParaRPr lang="de-DE" sz="1200" b="0" dirty="0"/>
          </a:p>
        </p:txBody>
      </p:sp>
      <p:sp>
        <p:nvSpPr>
          <p:cNvPr id="5" name="Foliennummernplatzhalter 4"/>
          <p:cNvSpPr>
            <a:spLocks noGrp="1"/>
          </p:cNvSpPr>
          <p:nvPr>
            <p:ph type="sldNum" sz="quarter" idx="11"/>
          </p:nvPr>
        </p:nvSpPr>
        <p:spPr/>
        <p:txBody>
          <a:bodyPr/>
          <a:lstStyle/>
          <a:p>
            <a:r>
              <a:rPr lang="de-DE" smtClean="0"/>
              <a:t>Seite </a:t>
            </a:r>
            <a:fld id="{0D3F7603-62A8-4292-B350-C7B52F9062D3}" type="slidenum">
              <a:rPr lang="de-DE" smtClean="0"/>
              <a:pPr/>
              <a:t>9</a:t>
            </a:fld>
            <a:endParaRPr lang="de-DE"/>
          </a:p>
        </p:txBody>
      </p:sp>
      <p:graphicFrame>
        <p:nvGraphicFramePr>
          <p:cNvPr id="6" name="Diagramm 5"/>
          <p:cNvGraphicFramePr>
            <a:graphicFrameLocks/>
          </p:cNvGraphicFramePr>
          <p:nvPr>
            <p:extLst>
              <p:ext uri="{D42A27DB-BD31-4B8C-83A1-F6EECF244321}">
                <p14:modId xmlns:p14="http://schemas.microsoft.com/office/powerpoint/2010/main" val="3036611028"/>
              </p:ext>
            </p:extLst>
          </p:nvPr>
        </p:nvGraphicFramePr>
        <p:xfrm>
          <a:off x="251520" y="1844824"/>
          <a:ext cx="8352928" cy="3960440"/>
        </p:xfrm>
        <a:graphic>
          <a:graphicData uri="http://schemas.openxmlformats.org/drawingml/2006/chart">
            <c:chart xmlns:c="http://schemas.openxmlformats.org/drawingml/2006/chart" xmlns:r="http://schemas.openxmlformats.org/officeDocument/2006/relationships" r:id="rId2"/>
          </a:graphicData>
        </a:graphic>
      </p:graphicFrame>
      <p:sp>
        <p:nvSpPr>
          <p:cNvPr id="4" name="Rechteck 3"/>
          <p:cNvSpPr/>
          <p:nvPr/>
        </p:nvSpPr>
        <p:spPr bwMode="auto">
          <a:xfrm>
            <a:off x="467544" y="1988840"/>
            <a:ext cx="7920880" cy="1512168"/>
          </a:xfrm>
          <a:prstGeom prst="rect">
            <a:avLst/>
          </a:prstGeom>
          <a:noFill/>
          <a:ln/>
          <a:extLst/>
        </p:spPr>
        <p:style>
          <a:lnRef idx="2">
            <a:schemeClr val="accent4"/>
          </a:lnRef>
          <a:fillRef idx="1">
            <a:schemeClr val="lt1"/>
          </a:fillRef>
          <a:effectRef idx="0">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641863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Chart bld="series"/>
        </p:bldSub>
      </p:bldGraphic>
      <p:bldP spid="4" grpId="0" animBg="1"/>
    </p:bldLst>
  </p:timing>
</p:sld>
</file>

<file path=ppt/theme/theme1.xml><?xml version="1.0" encoding="utf-8"?>
<a:theme xmlns:a="http://schemas.openxmlformats.org/drawingml/2006/main" name="Powerpoint-Vorlage-1">
  <a:themeElements>
    <a:clrScheme name="Powerpoint-Vorlage-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owerpoint-Vorlage-1">
      <a:majorFont>
        <a:latin typeface="Arial Narrow"/>
        <a:ea typeface=""/>
        <a:cs typeface=""/>
      </a:majorFont>
      <a:minorFont>
        <a:latin typeface="Arial Narrow"/>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6600"/>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rgbClr val="FF6600"/>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owerpoint-Vorlage-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owerpoint-Vorlage-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werpoint-Vorlage-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owerpoint-Vorlage-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owerpoint-Vorlage-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owerpoint-Vorlage-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owerpoint-Vorlage-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Powerpoint-Vorlage-1</Template>
  <TotalTime>0</TotalTime>
  <Words>2995</Words>
  <Application>Microsoft Office PowerPoint</Application>
  <PresentationFormat>Bildschirmpräsentation (4:3)</PresentationFormat>
  <Paragraphs>599</Paragraphs>
  <Slides>44</Slides>
  <Notes>2</Notes>
  <HiddenSlides>0</HiddenSlides>
  <MMClips>0</MMClips>
  <ScaleCrop>false</ScaleCrop>
  <HeadingPairs>
    <vt:vector size="4" baseType="variant">
      <vt:variant>
        <vt:lpstr>Design</vt:lpstr>
      </vt:variant>
      <vt:variant>
        <vt:i4>1</vt:i4>
      </vt:variant>
      <vt:variant>
        <vt:lpstr>Folientitel</vt:lpstr>
      </vt:variant>
      <vt:variant>
        <vt:i4>44</vt:i4>
      </vt:variant>
    </vt:vector>
  </HeadingPairs>
  <TitlesOfParts>
    <vt:vector size="45" baseType="lpstr">
      <vt:lpstr>Powerpoint-Vorlage-1</vt:lpstr>
      <vt:lpstr>Wo informieren sich die Bürger in Deutschland?</vt:lpstr>
      <vt:lpstr>Inhalt</vt:lpstr>
      <vt:lpstr>Ausgangspunkte</vt:lpstr>
      <vt:lpstr>Ausgangspunkte</vt:lpstr>
      <vt:lpstr>Rückblick auf das 3. Mediensymposium 2012</vt:lpstr>
      <vt:lpstr>Fokus für das 4. Mediensymposium</vt:lpstr>
      <vt:lpstr>„Reuters Digital News Survey 2013“</vt:lpstr>
      <vt:lpstr>Häufigkeit der Nachrichtennutzung</vt:lpstr>
      <vt:lpstr>Wichtigste Nachrichten-Arten</vt:lpstr>
      <vt:lpstr>Häufigkeit und Themenpräferenz</vt:lpstr>
      <vt:lpstr>In der letzten Woche genutzte Nachrichtenkanäle</vt:lpstr>
      <vt:lpstr>In der letzten Woche für Nachrichten genutzte Gattungen nach Alter</vt:lpstr>
      <vt:lpstr> Wichtigste Gattungen für Nachrichten nach Alter </vt:lpstr>
      <vt:lpstr>In der letzten Woche genutzte traditionelle Nachrichtenquellen </vt:lpstr>
      <vt:lpstr>In der letzten Woche genutzte Online-Nachrichtenquellen </vt:lpstr>
      <vt:lpstr>Gesamtzahl vergangener Woche genutzter Quellen</vt:lpstr>
      <vt:lpstr>Nachrichtenquellen on- und offline</vt:lpstr>
      <vt:lpstr>Überlappungen zwischen den in der letzten Woche  genutzten traditionellen Nachrichtenquellen</vt:lpstr>
      <vt:lpstr>Überlappungen zwischen den in der letzten Woche  nicht genutzten traditionellen Nachrichtenquellen</vt:lpstr>
      <vt:lpstr>Kanalübergreifende Schnittmengen erreichter Öffentlichkeiten nach Anbietern</vt:lpstr>
      <vt:lpstr>Demographie der „Nicht-Erreichten“</vt:lpstr>
      <vt:lpstr>Schnittmengen und Fragmentierung von Öffentlichkeit</vt:lpstr>
      <vt:lpstr>Zeitungskauf in der letzten Woche</vt:lpstr>
      <vt:lpstr>Bereits für online Nachrichten bezahlt?</vt:lpstr>
      <vt:lpstr>Zukünftige Zahlbereitschaft für online Nachrichten</vt:lpstr>
      <vt:lpstr>Zahlbereitschaft für Nachrichten</vt:lpstr>
      <vt:lpstr>Welche Geräte werden für Nachrichten verwendet?</vt:lpstr>
      <vt:lpstr>Nutzung von Nachrichten über verschiedene Geräte</vt:lpstr>
      <vt:lpstr>Wie werden Online-Nachrichten gefunden?</vt:lpstr>
      <vt:lpstr>Arten der Online-Nutzung von Nachrichten</vt:lpstr>
      <vt:lpstr>PowerPoint-Präsentation</vt:lpstr>
      <vt:lpstr>Rolle der Website, über die Nachrichten genutzt werden</vt:lpstr>
      <vt:lpstr>Nachrichtennutzung im Ländervergleich</vt:lpstr>
      <vt:lpstr>Übergreifende Perspektiven: Informationsrepertoires </vt:lpstr>
      <vt:lpstr>Als Beispiel: Wandel von Informationsrepertoires</vt:lpstr>
      <vt:lpstr>Klassifikation von Informationsbedürfnissen</vt:lpstr>
      <vt:lpstr>Verschiebung von Informationsrepertoires</vt:lpstr>
      <vt:lpstr>Biographische Verschiebung von Informationsrepertoires</vt:lpstr>
      <vt:lpstr>Übergreifende Perspektiven: Ent-Bindungen durch technischen Wandel?</vt:lpstr>
      <vt:lpstr>Mediennutzung ohne Bindungen</vt:lpstr>
      <vt:lpstr>Zum Zusammenspiel zwischen Bindung und Freiheit</vt:lpstr>
      <vt:lpstr>„Freiwillige Bindungen“ in der Mediennutzung</vt:lpstr>
      <vt:lpstr>Freiwillig bedeutet nicht selbstbestimmt</vt:lpstr>
      <vt:lpstr>Wo informieren sich die Bürger in Deutschland?</vt:lpstr>
    </vt:vector>
  </TitlesOfParts>
  <Company>Hans-Bredow-Institut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dc:title>
  <dc:creator>jnickol</dc:creator>
  <cp:lastModifiedBy>bredow</cp:lastModifiedBy>
  <cp:revision>348</cp:revision>
  <cp:lastPrinted>2013-06-10T11:09:01Z</cp:lastPrinted>
  <dcterms:created xsi:type="dcterms:W3CDTF">2008-08-27T10:08:52Z</dcterms:created>
  <dcterms:modified xsi:type="dcterms:W3CDTF">2013-06-12T07:54:28Z</dcterms:modified>
</cp:coreProperties>
</file>