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3" r:id="rId3"/>
    <p:sldId id="443" r:id="rId4"/>
    <p:sldId id="404" r:id="rId5"/>
    <p:sldId id="420" r:id="rId6"/>
    <p:sldId id="446" r:id="rId7"/>
    <p:sldId id="447" r:id="rId8"/>
    <p:sldId id="430" r:id="rId9"/>
    <p:sldId id="431" r:id="rId10"/>
    <p:sldId id="442" r:id="rId11"/>
    <p:sldId id="427" r:id="rId12"/>
    <p:sldId id="401" r:id="rId13"/>
    <p:sldId id="407" r:id="rId14"/>
    <p:sldId id="435" r:id="rId15"/>
    <p:sldId id="408" r:id="rId16"/>
    <p:sldId id="434" r:id="rId17"/>
    <p:sldId id="412" r:id="rId18"/>
    <p:sldId id="413" r:id="rId19"/>
    <p:sldId id="416" r:id="rId20"/>
    <p:sldId id="439" r:id="rId21"/>
    <p:sldId id="440" r:id="rId22"/>
    <p:sldId id="441" r:id="rId23"/>
    <p:sldId id="415" r:id="rId24"/>
    <p:sldId id="426" r:id="rId25"/>
    <p:sldId id="444" r:id="rId26"/>
    <p:sldId id="445" r:id="rId27"/>
  </p:sldIdLst>
  <p:sldSz cx="10693400" cy="7561263"/>
  <p:notesSz cx="7099300" cy="10234613"/>
  <p:custDataLst>
    <p:tags r:id="rId3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Link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C8C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45" autoAdjust="0"/>
    <p:restoredTop sz="86364" autoAdjust="0"/>
  </p:normalViewPr>
  <p:slideViewPr>
    <p:cSldViewPr>
      <p:cViewPr>
        <p:scale>
          <a:sx n="100" d="100"/>
          <a:sy n="100" d="100"/>
        </p:scale>
        <p:origin x="-312" y="-80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14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tags" Target="tags/tag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9CEB5B-5B5B-495B-849F-A749F8CDFDE3}" type="datetimeFigureOut">
              <a:rPr lang="de-DE"/>
              <a:pPr>
                <a:defRPr/>
              </a:pPr>
              <a:t>11.06.13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F82AAB-9E90-4E46-8860-5065DDB46B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15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68350"/>
            <a:ext cx="54260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2FC1B9F-6840-4931-9D85-F55626BC1E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480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olien-Start_Kapitelseit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gray">
          <a:xfrm>
            <a:off x="0" y="0"/>
            <a:ext cx="10693400" cy="755808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49613" y="3636963"/>
            <a:ext cx="6489700" cy="10334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59138" y="4892675"/>
            <a:ext cx="6480175" cy="1355725"/>
          </a:xfrm>
        </p:spPr>
        <p:txBody>
          <a:bodyPr/>
          <a:lstStyle>
            <a:lvl1pPr>
              <a:spcAft>
                <a:spcPct val="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35D34DF2-7AFE-4256-8A8D-2A0CD057BB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14.02.2012</a:t>
            </a:r>
          </a:p>
          <a:p>
            <a:pPr>
              <a:defRPr/>
            </a:pPr>
            <a:r>
              <a:rPr lang="de-DE"/>
              <a:t>Dr. Tobias Gostomzyk</a:t>
            </a:r>
          </a:p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466975" y="1260475"/>
            <a:ext cx="77771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479675" y="2268538"/>
            <a:ext cx="776446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9378950" y="847725"/>
            <a:ext cx="865188" cy="1968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B39D857-D432-439A-BF81-C47DD6290B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Fußzeilenplatzhalter 6"/>
          <p:cNvSpPr>
            <a:spLocks noGrp="1"/>
          </p:cNvSpPr>
          <p:nvPr>
            <p:ph type="ftr" sz="quarter" idx="3"/>
          </p:nvPr>
        </p:nvSpPr>
        <p:spPr bwMode="gray">
          <a:xfrm>
            <a:off x="450850" y="6769100"/>
            <a:ext cx="2016125" cy="6842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14.02.2012</a:t>
            </a:r>
          </a:p>
          <a:p>
            <a:pPr>
              <a:defRPr/>
            </a:pPr>
            <a:r>
              <a:rPr lang="de-DE"/>
              <a:t>Dr. Tobias Gostomzyk</a:t>
            </a:r>
          </a:p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/>
  <p:txStyles>
    <p:titleStyle>
      <a:lvl1pPr algn="l" defTabSz="995363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ea typeface="+mj-ea"/>
          <a:cs typeface="+mj-cs"/>
        </a:defRPr>
      </a:lvl1pPr>
      <a:lvl2pPr algn="l" defTabSz="995363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defTabSz="995363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defTabSz="995363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defTabSz="995363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defTabSz="995363" rtl="0" fontAlgn="base">
        <a:lnSpc>
          <a:spcPct val="125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imes New Roman" pitchFamily="18" charset="0"/>
        </a:defRPr>
      </a:lvl6pPr>
      <a:lvl7pPr marL="914400" algn="l" defTabSz="995363" rtl="0" fontAlgn="base">
        <a:lnSpc>
          <a:spcPct val="125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imes New Roman" pitchFamily="18" charset="0"/>
        </a:defRPr>
      </a:lvl7pPr>
      <a:lvl8pPr marL="1371600" algn="l" defTabSz="995363" rtl="0" fontAlgn="base">
        <a:lnSpc>
          <a:spcPct val="125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imes New Roman" pitchFamily="18" charset="0"/>
        </a:defRPr>
      </a:lvl8pPr>
      <a:lvl9pPr marL="1828800" algn="l" defTabSz="995363" rtl="0" fontAlgn="base">
        <a:lnSpc>
          <a:spcPct val="1250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995363" rtl="0" eaLnBrk="0" fontAlgn="base" hangingPunct="0">
        <a:lnSpc>
          <a:spcPct val="105000"/>
        </a:lnSpc>
        <a:spcBef>
          <a:spcPct val="0"/>
        </a:spcBef>
        <a:spcAft>
          <a:spcPct val="35000"/>
        </a:spcAft>
        <a:buFont typeface="Wingdings" pitchFamily="2" charset="2"/>
        <a:defRPr>
          <a:solidFill>
            <a:schemeClr val="tx1"/>
          </a:solidFill>
          <a:latin typeface="Arial" charset="0"/>
          <a:ea typeface="+mn-ea"/>
          <a:cs typeface="+mn-cs"/>
        </a:defRPr>
      </a:lvl1pPr>
      <a:lvl2pPr marL="252413" indent="-252413" algn="l" defTabSz="995363" rtl="0" eaLnBrk="0" fontAlgn="base" hangingPunct="0">
        <a:lnSpc>
          <a:spcPct val="105000"/>
        </a:lnSpc>
        <a:spcBef>
          <a:spcPct val="0"/>
        </a:spcBef>
        <a:spcAft>
          <a:spcPct val="35000"/>
        </a:spcAft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2pPr>
      <a:lvl3pPr marL="503238" indent="-250825" algn="l" defTabSz="995363" rtl="0" eaLnBrk="0" fontAlgn="base" hangingPunct="0">
        <a:lnSpc>
          <a:spcPct val="105000"/>
        </a:lnSpc>
        <a:spcBef>
          <a:spcPct val="0"/>
        </a:spcBef>
        <a:spcAft>
          <a:spcPct val="35000"/>
        </a:spcAft>
        <a:buFont typeface="Wingdings" pitchFamily="2" charset="2"/>
        <a:buChar char="ú"/>
        <a:defRPr>
          <a:solidFill>
            <a:schemeClr val="tx1"/>
          </a:solidFill>
          <a:latin typeface="Arial" charset="0"/>
        </a:defRPr>
      </a:lvl3pPr>
      <a:lvl4pPr marL="755650" indent="-252413" algn="l" defTabSz="995363" rtl="0" eaLnBrk="0" fontAlgn="base" hangingPunct="0">
        <a:lnSpc>
          <a:spcPct val="105000"/>
        </a:lnSpc>
        <a:spcBef>
          <a:spcPct val="0"/>
        </a:spcBef>
        <a:spcAft>
          <a:spcPct val="35000"/>
        </a:spcAft>
        <a:buFont typeface="Times New Roman" pitchFamily="18" charset="0"/>
        <a:buChar char="–"/>
        <a:defRPr i="1">
          <a:solidFill>
            <a:schemeClr val="tx1"/>
          </a:solidFill>
          <a:latin typeface="Arial" charset="0"/>
        </a:defRPr>
      </a:lvl4pPr>
      <a:lvl5pPr marL="755650" indent="1073150" algn="l" defTabSz="995363" rtl="0" eaLnBrk="0" fontAlgn="base" hangingPunct="0">
        <a:lnSpc>
          <a:spcPct val="105000"/>
        </a:lnSpc>
        <a:spcBef>
          <a:spcPct val="0"/>
        </a:spcBef>
        <a:spcAft>
          <a:spcPct val="35000"/>
        </a:spcAft>
        <a:defRPr i="1">
          <a:solidFill>
            <a:schemeClr val="tx1"/>
          </a:solidFill>
          <a:latin typeface="Arial" charset="0"/>
        </a:defRPr>
      </a:lvl5pPr>
      <a:lvl6pPr marL="1212850" algn="l" defTabSz="995363" rtl="0" fontAlgn="base">
        <a:lnSpc>
          <a:spcPct val="105000"/>
        </a:lnSpc>
        <a:spcBef>
          <a:spcPct val="0"/>
        </a:spcBef>
        <a:spcAft>
          <a:spcPct val="35000"/>
        </a:spcAft>
        <a:defRPr i="1">
          <a:solidFill>
            <a:schemeClr val="tx1"/>
          </a:solidFill>
          <a:latin typeface="+mn-lt"/>
        </a:defRPr>
      </a:lvl6pPr>
      <a:lvl7pPr marL="1670050" algn="l" defTabSz="995363" rtl="0" fontAlgn="base">
        <a:lnSpc>
          <a:spcPct val="105000"/>
        </a:lnSpc>
        <a:spcBef>
          <a:spcPct val="0"/>
        </a:spcBef>
        <a:spcAft>
          <a:spcPct val="35000"/>
        </a:spcAft>
        <a:defRPr i="1">
          <a:solidFill>
            <a:schemeClr val="tx1"/>
          </a:solidFill>
          <a:latin typeface="+mn-lt"/>
        </a:defRPr>
      </a:lvl7pPr>
      <a:lvl8pPr marL="2127250" algn="l" defTabSz="995363" rtl="0" fontAlgn="base">
        <a:lnSpc>
          <a:spcPct val="105000"/>
        </a:lnSpc>
        <a:spcBef>
          <a:spcPct val="0"/>
        </a:spcBef>
        <a:spcAft>
          <a:spcPct val="35000"/>
        </a:spcAft>
        <a:defRPr i="1">
          <a:solidFill>
            <a:schemeClr val="tx1"/>
          </a:solidFill>
          <a:latin typeface="+mn-lt"/>
        </a:defRPr>
      </a:lvl8pPr>
      <a:lvl9pPr marL="2584450" algn="l" defTabSz="995363" rtl="0" fontAlgn="base">
        <a:lnSpc>
          <a:spcPct val="105000"/>
        </a:lnSpc>
        <a:spcBef>
          <a:spcPct val="0"/>
        </a:spcBef>
        <a:spcAft>
          <a:spcPct val="35000"/>
        </a:spcAft>
        <a:defRPr i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6725" y="3636963"/>
            <a:ext cx="6877050" cy="1033462"/>
          </a:xfrm>
        </p:spPr>
        <p:txBody>
          <a:bodyPr/>
          <a:lstStyle/>
          <a:p>
            <a:pPr eaLnBrk="1" hangingPunct="1"/>
            <a:r>
              <a:rPr lang="de-DE" sz="3000" dirty="0">
                <a:latin typeface="Verdana" pitchFamily="34" charset="0"/>
                <a:ea typeface="+mn-ea"/>
                <a:cs typeface="+mn-cs"/>
              </a:rPr>
              <a:t>Plattformregulierung: Stand und Entwicklungsperspektiven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3238" y="5016500"/>
            <a:ext cx="6732587" cy="1355725"/>
          </a:xfrm>
        </p:spPr>
        <p:txBody>
          <a:bodyPr/>
          <a:lstStyle/>
          <a:p>
            <a:pPr marL="0" indent="0" eaLnBrk="1" hangingPunct="1"/>
            <a:r>
              <a:rPr lang="de-DE" dirty="0" smtClean="0">
                <a:latin typeface="Verdana" pitchFamily="34" charset="0"/>
              </a:rPr>
              <a:t>Prof</a:t>
            </a:r>
            <a:r>
              <a:rPr lang="de-DE" dirty="0" smtClean="0">
                <a:latin typeface="Verdana" pitchFamily="34" charset="0"/>
              </a:rPr>
              <a:t>. Dr. Tobias Gostomzyk</a:t>
            </a:r>
          </a:p>
          <a:p>
            <a:pPr marL="0" indent="0" eaLnBrk="1" hangingPunct="1"/>
            <a:r>
              <a:rPr lang="de-DE" dirty="0" smtClean="0">
                <a:latin typeface="Verdana" pitchFamily="34" charset="0"/>
              </a:rPr>
              <a:t>Hamburg</a:t>
            </a:r>
            <a:r>
              <a:rPr lang="de-DE" dirty="0" smtClean="0">
                <a:latin typeface="Verdana" pitchFamily="34" charset="0"/>
              </a:rPr>
              <a:t>, 12. Juni 2013</a:t>
            </a:r>
            <a:endParaRPr lang="de-DE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66975" y="1260475"/>
            <a:ext cx="7920038" cy="1008063"/>
          </a:xfrm>
        </p:spPr>
        <p:txBody>
          <a:bodyPr/>
          <a:lstStyle/>
          <a:p>
            <a:r>
              <a:rPr lang="de-DE" sz="2400" dirty="0" smtClean="0">
                <a:latin typeface="Verdana" pitchFamily="34" charset="0"/>
                <a:sym typeface="Wingdings" pitchFamily="2" charset="2"/>
              </a:rPr>
              <a:t>Chancengleiche und diskriminierungsfreie Ausgestaltung </a:t>
            </a:r>
            <a:r>
              <a:rPr lang="de-DE" sz="2400" dirty="0" smtClean="0">
                <a:latin typeface="Verdana" pitchFamily="34" charset="0"/>
                <a:sym typeface="Wingdings" pitchFamily="2" charset="2"/>
              </a:rPr>
              <a:t>der Such- und Empfehlungssysteme</a:t>
            </a:r>
            <a:endParaRPr lang="de-DE" sz="2400" dirty="0" smtClean="0">
              <a:latin typeface="Verdan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79675" y="2987848"/>
            <a:ext cx="4054475" cy="4321175"/>
          </a:xfrm>
        </p:spPr>
        <p:txBody>
          <a:bodyPr/>
          <a:lstStyle/>
          <a:p>
            <a:pPr marL="0" indent="0">
              <a:lnSpc>
                <a:spcPct val="95000"/>
              </a:lnSpc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 Rechtliche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Anforderungen: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  Gebot kommunikativer   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  Chancengleichheit (must </a:t>
            </a:r>
            <a:r>
              <a:rPr lang="de-DE" sz="2000" dirty="0" err="1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be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  </a:t>
            </a:r>
            <a:r>
              <a:rPr lang="de-DE" sz="2000" dirty="0" err="1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found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)!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  Priorisierung (vom must 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  carry zum must </a:t>
            </a:r>
            <a:r>
              <a:rPr lang="de-DE" sz="2000" dirty="0" err="1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list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)?</a:t>
            </a:r>
          </a:p>
          <a:p>
            <a:pPr marL="0" indent="0">
              <a:lnSpc>
                <a:spcPct val="95000"/>
              </a:lnSpc>
              <a:buFontTx/>
              <a:buNone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     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4950" y="2700338"/>
            <a:ext cx="35496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132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75" y="2805113"/>
            <a:ext cx="44799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gray">
          <a:xfrm>
            <a:off x="2717800" y="1260000"/>
            <a:ext cx="77771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95363" eaLnBrk="0" hangingPunct="0">
              <a:lnSpc>
                <a:spcPct val="125000"/>
              </a:lnSpc>
            </a:pPr>
            <a:r>
              <a:rPr lang="de-DE" sz="24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Schutz der Integrität der </a:t>
            </a: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Rundfunkinhalte</a:t>
            </a:r>
          </a:p>
          <a:p>
            <a:pPr defTabSz="995363" eaLnBrk="0" hangingPunct="0">
              <a:lnSpc>
                <a:spcPct val="125000"/>
              </a:lnSpc>
            </a:pP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(</a:t>
            </a:r>
            <a:r>
              <a:rPr lang="de-DE" sz="24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§ 52a Abs. 3 </a:t>
            </a:r>
            <a:r>
              <a:rPr lang="de-DE" sz="2400" dirty="0" err="1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RStV/UrhG</a:t>
            </a:r>
            <a:r>
              <a:rPr lang="de-DE" sz="24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)</a:t>
            </a:r>
            <a:br>
              <a:rPr lang="de-DE" sz="24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endParaRPr lang="de-DE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06725" y="3636963"/>
            <a:ext cx="6877050" cy="1033462"/>
          </a:xfrm>
        </p:spPr>
        <p:txBody>
          <a:bodyPr anchor="b"/>
          <a:lstStyle/>
          <a:p>
            <a:pPr eaLnBrk="1" hangingPunct="1"/>
            <a:r>
              <a:rPr lang="de-DE" sz="2800" dirty="0" smtClean="0">
                <a:latin typeface="Times New Roman" pitchFamily="18" charset="0"/>
              </a:rPr>
              <a:t/>
            </a:r>
            <a:br>
              <a:rPr lang="de-DE" sz="2800" dirty="0" smtClean="0">
                <a:latin typeface="Times New Roman" pitchFamily="18" charset="0"/>
              </a:rPr>
            </a:br>
            <a:r>
              <a:rPr lang="de-DE" sz="2400" dirty="0" smtClean="0">
                <a:latin typeface="Verdana" pitchFamily="34" charset="0"/>
              </a:rPr>
              <a:t>III</a:t>
            </a:r>
            <a:r>
              <a:rPr lang="de-DE" sz="2400" dirty="0" smtClean="0">
                <a:latin typeface="Verdana" pitchFamily="34" charset="0"/>
              </a:rPr>
              <a:t>. Plattform, EPG und Portale als </a:t>
            </a:r>
            <a:br>
              <a:rPr lang="de-DE" sz="2400" dirty="0" smtClean="0">
                <a:latin typeface="Verdana" pitchFamily="34" charset="0"/>
              </a:rPr>
            </a:br>
            <a:r>
              <a:rPr lang="de-DE" sz="2400" i="1" dirty="0" smtClean="0">
                <a:latin typeface="Verdana" pitchFamily="34" charset="0"/>
              </a:rPr>
              <a:t>unscharfe</a:t>
            </a:r>
            <a:r>
              <a:rPr lang="de-DE" sz="2400" dirty="0" smtClean="0">
                <a:latin typeface="Verdana" pitchFamily="34" charset="0"/>
              </a:rPr>
              <a:t> Begriffe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38413" y="1260475"/>
            <a:ext cx="7561262" cy="1008063"/>
          </a:xfrm>
        </p:spPr>
        <p:txBody>
          <a:bodyPr/>
          <a:lstStyle/>
          <a:p>
            <a:r>
              <a:rPr lang="de-DE" sz="2400" dirty="0" smtClean="0">
                <a:latin typeface="Verdana" pitchFamily="34" charset="0"/>
              </a:rPr>
              <a:t>Plattform, EPG und Portal als </a:t>
            </a:r>
            <a:r>
              <a:rPr lang="de-DE" sz="2400" i="1" dirty="0" smtClean="0">
                <a:latin typeface="Verdana" pitchFamily="34" charset="0"/>
              </a:rPr>
              <a:t>unscharfe</a:t>
            </a:r>
            <a:r>
              <a:rPr lang="de-DE" sz="2400" dirty="0" smtClean="0">
                <a:latin typeface="Verdana" pitchFamily="34" charset="0"/>
              </a:rPr>
              <a:t> Begriffe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6188" y="2268538"/>
            <a:ext cx="7762875" cy="43211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de-DE" sz="200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Anbieter einer Plattform ist gem. § 2 Abs. 2 Nr. 13 RStV,</a:t>
            </a:r>
            <a:br>
              <a:rPr lang="de-DE" sz="200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r>
              <a:rPr lang="de-DE" sz="200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</a:t>
            </a:r>
          </a:p>
          <a:p>
            <a:pPr>
              <a:lnSpc>
                <a:spcPct val="95000"/>
              </a:lnSpc>
            </a:pPr>
            <a:r>
              <a:rPr lang="de-DE" sz="200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	„</a:t>
            </a:r>
            <a:r>
              <a:rPr lang="de-DE" sz="2000" i="1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wer auf digitalen Übertragungskapazitäten oder digitalen Datenströmen Rundfunk und vergleichbare Telemedien […] auch von Dritten mit dem Ziel zusammenfasst, diese Angebote als Gesamtangebot zugänglich zu machen, oder wer über die Auswahl für die Zusammenfassung entscheidet; Plattformanbieter ist nicht, wer Rundfunk oder vergleichbare Telemedien ausschließlich vermarktet</a:t>
            </a:r>
            <a:r>
              <a:rPr lang="de-DE" sz="200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”</a:t>
            </a:r>
          </a:p>
          <a:p>
            <a:pPr>
              <a:lnSpc>
                <a:spcPct val="95000"/>
              </a:lnSpc>
            </a:pPr>
            <a:endParaRPr lang="de-DE" sz="2000" smtClean="0">
              <a:solidFill>
                <a:schemeClr val="tx2"/>
              </a:solidFill>
              <a:latin typeface="Verdana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38413" y="1260475"/>
            <a:ext cx="7777162" cy="1008063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Verdana" pitchFamily="34" charset="0"/>
              </a:rPr>
              <a:t>Plattform, EPG und Portal als </a:t>
            </a:r>
            <a:r>
              <a:rPr lang="de-DE" sz="2400" i="1" dirty="0" smtClean="0">
                <a:latin typeface="Verdana" pitchFamily="34" charset="0"/>
              </a:rPr>
              <a:t>unscharfe</a:t>
            </a:r>
            <a:r>
              <a:rPr lang="de-DE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de-DE" sz="2400" dirty="0" smtClean="0">
                <a:latin typeface="Verdana" pitchFamily="34" charset="0"/>
              </a:rPr>
              <a:t>Begriffe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2700" y="2195513"/>
            <a:ext cx="7439025" cy="43211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de-DE" sz="2000" smtClean="0">
                <a:solidFill>
                  <a:schemeClr val="tx2"/>
                </a:solidFill>
                <a:latin typeface="Verdana" pitchFamily="34" charset="0"/>
              </a:rPr>
              <a:t>Voraussetzungen für Einordnung als Plattformanbieter:</a:t>
            </a:r>
            <a:br>
              <a:rPr lang="de-DE" sz="2000" smtClean="0">
                <a:solidFill>
                  <a:schemeClr val="tx2"/>
                </a:solidFill>
                <a:latin typeface="Verdana" pitchFamily="34" charset="0"/>
              </a:rPr>
            </a:br>
            <a:endParaRPr lang="de-DE" sz="2000" smtClean="0">
              <a:solidFill>
                <a:schemeClr val="tx2"/>
              </a:solidFill>
              <a:latin typeface="Verdana" pitchFamily="34" charset="0"/>
            </a:endParaRPr>
          </a:p>
          <a:p>
            <a:pPr marL="742950" lvl="1" indent="-285750">
              <a:lnSpc>
                <a:spcPct val="95000"/>
              </a:lnSpc>
              <a:buFont typeface="Wingdings" pitchFamily="2" charset="2"/>
              <a:buNone/>
            </a:pPr>
            <a:r>
              <a:rPr lang="de-DE" sz="2000" smtClean="0">
                <a:solidFill>
                  <a:schemeClr val="tx2"/>
                </a:solidFill>
                <a:latin typeface="Verdana" pitchFamily="34" charset="0"/>
              </a:rPr>
              <a:t>(1.) Nutzung digitaler Übertragungskapazitäten oder   </a:t>
            </a:r>
            <a:br>
              <a:rPr lang="de-DE" sz="2000" smtClean="0">
                <a:solidFill>
                  <a:schemeClr val="tx2"/>
                </a:solidFill>
                <a:latin typeface="Verdana" pitchFamily="34" charset="0"/>
              </a:rPr>
            </a:br>
            <a:r>
              <a:rPr lang="de-DE" sz="2000" smtClean="0">
                <a:solidFill>
                  <a:schemeClr val="tx2"/>
                </a:solidFill>
                <a:latin typeface="Verdana" pitchFamily="34" charset="0"/>
              </a:rPr>
              <a:t>    Datenströmen </a:t>
            </a:r>
          </a:p>
          <a:p>
            <a:pPr marL="742950" lvl="1" indent="-285750">
              <a:lnSpc>
                <a:spcPct val="95000"/>
              </a:lnSpc>
              <a:buFont typeface="Wingdings" pitchFamily="2" charset="2"/>
              <a:buNone/>
            </a:pPr>
            <a:r>
              <a:rPr lang="de-DE" sz="2000" smtClean="0">
                <a:solidFill>
                  <a:schemeClr val="tx2"/>
                </a:solidFill>
                <a:latin typeface="Verdana" pitchFamily="34" charset="0"/>
              </a:rPr>
              <a:t>(2.) Zusammenfassung von Rundfunk und   </a:t>
            </a:r>
            <a:br>
              <a:rPr lang="de-DE" sz="2000" smtClean="0">
                <a:solidFill>
                  <a:schemeClr val="tx2"/>
                </a:solidFill>
                <a:latin typeface="Verdana" pitchFamily="34" charset="0"/>
              </a:rPr>
            </a:br>
            <a:r>
              <a:rPr lang="de-DE" sz="2000" smtClean="0">
                <a:solidFill>
                  <a:schemeClr val="tx2"/>
                </a:solidFill>
                <a:latin typeface="Verdana" pitchFamily="34" charset="0"/>
              </a:rPr>
              <a:t>    vergleichbaren Telemedien </a:t>
            </a:r>
          </a:p>
          <a:p>
            <a:pPr marL="742950" lvl="1" indent="-285750">
              <a:lnSpc>
                <a:spcPct val="95000"/>
              </a:lnSpc>
              <a:buFont typeface="Wingdings" pitchFamily="2" charset="2"/>
              <a:buNone/>
            </a:pPr>
            <a:r>
              <a:rPr lang="de-DE" sz="2000" smtClean="0">
                <a:solidFill>
                  <a:schemeClr val="tx2"/>
                </a:solidFill>
                <a:latin typeface="Verdana" pitchFamily="34" charset="0"/>
              </a:rPr>
              <a:t>(3.) Nicht bloße Vermarktung von Rundfunk und     </a:t>
            </a:r>
            <a:br>
              <a:rPr lang="de-DE" sz="2000" smtClean="0">
                <a:solidFill>
                  <a:schemeClr val="tx2"/>
                </a:solidFill>
                <a:latin typeface="Verdana" pitchFamily="34" charset="0"/>
              </a:rPr>
            </a:br>
            <a:r>
              <a:rPr lang="de-DE" sz="2000" smtClean="0">
                <a:solidFill>
                  <a:schemeClr val="tx2"/>
                </a:solidFill>
                <a:latin typeface="Verdana" pitchFamily="34" charset="0"/>
              </a:rPr>
              <a:t>    vergleichbaren Medien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38413" y="1260475"/>
            <a:ext cx="7777162" cy="1008063"/>
          </a:xfrm>
        </p:spPr>
        <p:txBody>
          <a:bodyPr/>
          <a:lstStyle/>
          <a:p>
            <a:r>
              <a:rPr lang="de-DE" sz="2400" dirty="0" smtClean="0">
                <a:latin typeface="Verdana" pitchFamily="34" charset="0"/>
              </a:rPr>
              <a:t>Plattform, EPG und Portale als unscharfe Begriffe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1113" y="2268538"/>
            <a:ext cx="7367587" cy="4321175"/>
          </a:xfrm>
        </p:spPr>
        <p:txBody>
          <a:bodyPr/>
          <a:lstStyle/>
          <a:p>
            <a:pPr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EPG: Elektronischer Programmführer, der detaillierte Angaben über verfügbare Rundfunkprogramme und Dienste zur Verfügung stellt</a:t>
            </a:r>
          </a:p>
          <a:p>
            <a:pPr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Portale: Portale in TV-Endgeräten ermöglichen den Nutzern über TV-Applikationen (TV-Apps) den Zugriff auf TV-Inhalte. </a:t>
            </a:r>
            <a:endParaRPr lang="de-DE" sz="2000" dirty="0" smtClean="0">
              <a:solidFill>
                <a:schemeClr val="tx2"/>
              </a:solidFill>
              <a:latin typeface="Verdana" pitchFamily="34" charset="0"/>
              <a:sym typeface="Wingdings" pitchFamily="2" charset="2"/>
            </a:endParaRPr>
          </a:p>
          <a:p>
            <a:pPr marL="0" indent="0"/>
            <a:endParaRPr lang="de-DE" sz="2000" dirty="0" smtClean="0">
              <a:solidFill>
                <a:schemeClr val="tx2"/>
              </a:solidFill>
              <a:latin typeface="Verdana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Benutzeroberfläche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: Anordnung und Funktion der Bedienelemente für den Nutzer bei Geräten und Systemen</a:t>
            </a:r>
          </a:p>
          <a:p>
            <a:endParaRPr lang="de-DE" sz="2000" dirty="0" smtClean="0">
              <a:solidFill>
                <a:schemeClr val="tx2"/>
              </a:solidFill>
              <a:latin typeface="Verdana" pitchFamily="34" charset="0"/>
              <a:sym typeface="Wingdings" pitchFamily="2" charset="2"/>
            </a:endParaRPr>
          </a:p>
          <a:p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38413" y="1260475"/>
            <a:ext cx="7777162" cy="1008063"/>
          </a:xfrm>
        </p:spPr>
        <p:txBody>
          <a:bodyPr/>
          <a:lstStyle/>
          <a:p>
            <a:pPr>
              <a:defRPr/>
            </a:pPr>
            <a:r>
              <a:rPr lang="de-DE" sz="2400" dirty="0" smtClean="0">
                <a:latin typeface="Verdana" pitchFamily="34" charset="0"/>
              </a:rPr>
              <a:t>Plattform, EPG und Portal als </a:t>
            </a:r>
            <a:r>
              <a:rPr lang="de-DE" sz="2400" i="1" dirty="0" smtClean="0">
                <a:latin typeface="Verdana" pitchFamily="34" charset="0"/>
              </a:rPr>
              <a:t>unscharfe</a:t>
            </a:r>
            <a:r>
              <a:rPr lang="de-DE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de-DE" sz="2400" dirty="0" smtClean="0">
                <a:latin typeface="Verdana" pitchFamily="34" charset="0"/>
              </a:rPr>
              <a:t>Begriffe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9675" y="2268538"/>
            <a:ext cx="7439025" cy="43211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de-DE" sz="2000" smtClean="0">
                <a:solidFill>
                  <a:schemeClr val="tx2"/>
                </a:solidFill>
                <a:latin typeface="Verdana" pitchFamily="34" charset="0"/>
              </a:rPr>
              <a:t>Voraussetzungen für Einordnung als Plattformanbieter:</a:t>
            </a:r>
            <a:br>
              <a:rPr lang="de-DE" sz="2000" smtClean="0">
                <a:solidFill>
                  <a:schemeClr val="tx2"/>
                </a:solidFill>
                <a:latin typeface="Verdana" pitchFamily="34" charset="0"/>
              </a:rPr>
            </a:br>
            <a:endParaRPr lang="de-DE" sz="2000" smtClean="0">
              <a:solidFill>
                <a:schemeClr val="tx2"/>
              </a:solidFill>
              <a:latin typeface="Verdana" pitchFamily="34" charset="0"/>
            </a:endParaRPr>
          </a:p>
          <a:p>
            <a:pPr marL="742950" lvl="1" indent="-285750">
              <a:lnSpc>
                <a:spcPct val="95000"/>
              </a:lnSpc>
              <a:buFont typeface="Wingdings" pitchFamily="2" charset="2"/>
              <a:buNone/>
            </a:pPr>
            <a:r>
              <a:rPr lang="de-DE" sz="2000" smtClean="0">
                <a:solidFill>
                  <a:schemeClr val="tx2"/>
                </a:solidFill>
                <a:latin typeface="Verdana" pitchFamily="34" charset="0"/>
              </a:rPr>
              <a:t>(1.) Nutzung digitaler Übertragungskapazitäten oder   </a:t>
            </a:r>
            <a:br>
              <a:rPr lang="de-DE" sz="2000" smtClean="0">
                <a:solidFill>
                  <a:schemeClr val="tx2"/>
                </a:solidFill>
                <a:latin typeface="Verdana" pitchFamily="34" charset="0"/>
              </a:rPr>
            </a:br>
            <a:r>
              <a:rPr lang="de-DE" sz="2000" smtClean="0">
                <a:solidFill>
                  <a:schemeClr val="tx2"/>
                </a:solidFill>
                <a:latin typeface="Verdana" pitchFamily="34" charset="0"/>
              </a:rPr>
              <a:t>    Datenströmen (-)</a:t>
            </a:r>
          </a:p>
          <a:p>
            <a:pPr marL="742950" lvl="1" indent="-285750">
              <a:lnSpc>
                <a:spcPct val="95000"/>
              </a:lnSpc>
              <a:buFont typeface="Wingdings" pitchFamily="2" charset="2"/>
              <a:buNone/>
            </a:pPr>
            <a:r>
              <a:rPr lang="de-DE" sz="2000" smtClean="0">
                <a:solidFill>
                  <a:schemeClr val="tx2"/>
                </a:solidFill>
                <a:latin typeface="Verdana" pitchFamily="34" charset="0"/>
              </a:rPr>
              <a:t>(2.) Zusammenfassung von Rundfunk und   </a:t>
            </a:r>
            <a:br>
              <a:rPr lang="de-DE" sz="2000" smtClean="0">
                <a:solidFill>
                  <a:schemeClr val="tx2"/>
                </a:solidFill>
                <a:latin typeface="Verdana" pitchFamily="34" charset="0"/>
              </a:rPr>
            </a:br>
            <a:r>
              <a:rPr lang="de-DE" sz="2000" smtClean="0">
                <a:solidFill>
                  <a:schemeClr val="tx2"/>
                </a:solidFill>
                <a:latin typeface="Verdana" pitchFamily="34" charset="0"/>
              </a:rPr>
              <a:t>    vergleichbaren Telemedien (+)</a:t>
            </a:r>
          </a:p>
          <a:p>
            <a:pPr marL="742950" lvl="1" indent="-285750">
              <a:lnSpc>
                <a:spcPct val="95000"/>
              </a:lnSpc>
              <a:buFont typeface="Wingdings" pitchFamily="2" charset="2"/>
              <a:buNone/>
            </a:pPr>
            <a:r>
              <a:rPr lang="de-DE" sz="2000" smtClean="0">
                <a:solidFill>
                  <a:schemeClr val="tx2"/>
                </a:solidFill>
                <a:latin typeface="Verdana" pitchFamily="34" charset="0"/>
              </a:rPr>
              <a:t>(3.) Nicht bloße Vermarktung von Rundfunk und     </a:t>
            </a:r>
            <a:br>
              <a:rPr lang="de-DE" sz="2000" smtClean="0">
                <a:solidFill>
                  <a:schemeClr val="tx2"/>
                </a:solidFill>
                <a:latin typeface="Verdana" pitchFamily="34" charset="0"/>
              </a:rPr>
            </a:br>
            <a:r>
              <a:rPr lang="de-DE" sz="2000" smtClean="0">
                <a:solidFill>
                  <a:schemeClr val="tx2"/>
                </a:solidFill>
                <a:latin typeface="Verdana" pitchFamily="34" charset="0"/>
              </a:rPr>
              <a:t>    vergleichbaren Medien (+)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8400" y="1260475"/>
            <a:ext cx="7777162" cy="1008063"/>
          </a:xfrm>
        </p:spPr>
        <p:txBody>
          <a:bodyPr/>
          <a:lstStyle/>
          <a:p>
            <a:r>
              <a:rPr lang="de-DE" sz="2400" dirty="0" smtClean="0">
                <a:latin typeface="Verdana" pitchFamily="34" charset="0"/>
              </a:rPr>
              <a:t>Novellierungsbedarf des Rechts?</a:t>
            </a:r>
            <a:r>
              <a:rPr lang="de-DE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" y="4313238"/>
            <a:ext cx="38671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gray">
          <a:xfrm>
            <a:off x="5275263" y="2268538"/>
            <a:ext cx="49672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52413" lvl="1" indent="-252413" defTabSz="995363" eaLnBrk="0" hangingPunct="0">
              <a:lnSpc>
                <a:spcPct val="105000"/>
              </a:lnSpc>
              <a:spcAft>
                <a:spcPct val="35000"/>
              </a:spcAft>
            </a:pPr>
            <a:r>
              <a:rPr lang="de-DE" sz="20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Grenze des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Plattformbegriffs: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endParaRPr lang="de-DE" sz="2000" dirty="0" smtClean="0">
              <a:solidFill>
                <a:schemeClr val="tx2"/>
              </a:solidFill>
              <a:latin typeface="Verdana" pitchFamily="34" charset="0"/>
              <a:sym typeface="Wingdings" pitchFamily="2" charset="2"/>
            </a:endParaRPr>
          </a:p>
          <a:p>
            <a:pPr marL="252413" lvl="1" indent="-252413" defTabSz="995363" eaLnBrk="0" hangingPunct="0">
              <a:lnSpc>
                <a:spcPct val="105000"/>
              </a:lnSpc>
              <a:spcAft>
                <a:spcPct val="35000"/>
              </a:spcAft>
              <a:buFontTx/>
              <a:buChar char="•"/>
            </a:pPr>
            <a:r>
              <a:rPr lang="de-DE" sz="20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Unsicherheit: Benutzeroberflächen von EPG und Portalen erfasst? </a:t>
            </a:r>
            <a:br>
              <a:rPr lang="de-DE" sz="20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r>
              <a:rPr lang="de-DE" sz="20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 allenfalls analoge Anwendung</a:t>
            </a:r>
          </a:p>
          <a:p>
            <a:pPr marL="252413" lvl="1" indent="-252413" defTabSz="995363" eaLnBrk="0" hangingPunct="0">
              <a:lnSpc>
                <a:spcPct val="105000"/>
              </a:lnSpc>
              <a:spcAft>
                <a:spcPct val="35000"/>
              </a:spcAft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Begründung</a:t>
            </a:r>
            <a:r>
              <a:rPr lang="de-DE" sz="20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: Zwar keine Nutzung von Datenströmen, aber Zusammenfassung von Rundfunk und vergleichbaren Medien, die </a:t>
            </a:r>
            <a:br>
              <a:rPr lang="de-DE" sz="20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r>
              <a:rPr lang="de-DE" sz="20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nicht auf Vermarktung beschränkt. </a:t>
            </a:r>
            <a:endParaRPr lang="de-DE" sz="2000" dirty="0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8400" y="1260475"/>
            <a:ext cx="7777163" cy="1008063"/>
          </a:xfrm>
        </p:spPr>
        <p:txBody>
          <a:bodyPr/>
          <a:lstStyle/>
          <a:p>
            <a:r>
              <a:rPr lang="de-DE" sz="2400" dirty="0" smtClean="0">
                <a:latin typeface="Verdana" pitchFamily="34" charset="0"/>
              </a:rPr>
              <a:t>Novellierungsbedarf des Rechts?</a:t>
            </a:r>
            <a:r>
              <a:rPr lang="de-DE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37313" y="2268538"/>
            <a:ext cx="3806825" cy="4321175"/>
          </a:xfrm>
        </p:spPr>
        <p:txBody>
          <a:bodyPr/>
          <a:lstStyle/>
          <a:p>
            <a:pPr lvl="1">
              <a:buFontTx/>
              <a:buNone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  Rechtliche Einbeziehung von Benutzeroberflächen (EPG, Portale):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endParaRPr lang="de-DE" sz="2000" dirty="0" smtClean="0">
              <a:solidFill>
                <a:schemeClr val="tx2"/>
              </a:solidFill>
              <a:latin typeface="Verdana" pitchFamily="34" charset="0"/>
              <a:sym typeface="Wingdings" pitchFamily="2" charset="2"/>
            </a:endParaRPr>
          </a:p>
          <a:p>
            <a:pPr lvl="2"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1. Alternative: Erweiterung des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Plattformbegriffs</a:t>
            </a:r>
            <a:endParaRPr lang="de-DE" sz="2000" dirty="0">
              <a:solidFill>
                <a:schemeClr val="tx2"/>
              </a:solidFill>
              <a:latin typeface="Verdana" pitchFamily="34" charset="0"/>
              <a:sym typeface="Wingdings" pitchFamily="2" charset="2"/>
            </a:endParaRPr>
          </a:p>
          <a:p>
            <a:pPr lvl="2"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2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.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Alternative: neue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Vorschrift im </a:t>
            </a:r>
            <a:r>
              <a:rPr lang="de-DE" sz="2000" dirty="0" err="1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RStV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</a:t>
            </a:r>
          </a:p>
          <a:p>
            <a:pPr lvl="2"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Zusätzlich: Missbrauchsaufsicht 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der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Medienanstalten</a:t>
            </a:r>
          </a:p>
          <a:p>
            <a:pPr lvl="1"/>
            <a:endParaRPr lang="de-DE" sz="2000" dirty="0" smtClean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7200" y="2484438"/>
            <a:ext cx="29972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06724" y="3636963"/>
            <a:ext cx="7560555" cy="1033462"/>
          </a:xfrm>
        </p:spPr>
        <p:txBody>
          <a:bodyPr anchor="b"/>
          <a:lstStyle/>
          <a:p>
            <a:pPr eaLnBrk="1" hangingPunct="1"/>
            <a:r>
              <a:rPr lang="de-DE" sz="2800" dirty="0" smtClean="0">
                <a:latin typeface="Times New Roman" pitchFamily="18" charset="0"/>
              </a:rPr>
              <a:t/>
            </a:r>
            <a:br>
              <a:rPr lang="de-DE" sz="2800" dirty="0" smtClean="0">
                <a:latin typeface="Times New Roman" pitchFamily="18" charset="0"/>
              </a:rPr>
            </a:br>
            <a:r>
              <a:rPr lang="de-DE" sz="2400" dirty="0" smtClean="0">
                <a:latin typeface="Verdana" pitchFamily="34" charset="0"/>
              </a:rPr>
              <a:t>IV</a:t>
            </a:r>
            <a:r>
              <a:rPr lang="de-DE" sz="2400" dirty="0" smtClean="0">
                <a:latin typeface="Verdana" pitchFamily="34" charset="0"/>
              </a:rPr>
              <a:t>. </a:t>
            </a:r>
            <a:r>
              <a:rPr lang="de-DE" sz="2400" dirty="0" smtClean="0">
                <a:latin typeface="Verdana" pitchFamily="34" charset="0"/>
              </a:rPr>
              <a:t>Notwendigkeit </a:t>
            </a:r>
            <a:r>
              <a:rPr lang="de-DE" sz="2400" dirty="0" smtClean="0">
                <a:latin typeface="Verdana" pitchFamily="34" charset="0"/>
              </a:rPr>
              <a:t>des Konzepts eines</a:t>
            </a:r>
            <a:r>
              <a:rPr lang="de-DE" sz="2400" dirty="0" smtClean="0">
                <a:latin typeface="Verdana" pitchFamily="34" charset="0"/>
              </a:rPr>
              <a:t> </a:t>
            </a:r>
            <a:r>
              <a:rPr lang="de-DE" sz="2400" dirty="0" smtClean="0">
                <a:latin typeface="Verdana" pitchFamily="34" charset="0"/>
              </a:rPr>
              <a:t>Medienkollisionsrechts?</a:t>
            </a:r>
            <a:r>
              <a:rPr lang="de-DE" sz="2800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73338" y="1260475"/>
            <a:ext cx="7777162" cy="1008063"/>
          </a:xfrm>
        </p:spPr>
        <p:txBody>
          <a:bodyPr/>
          <a:lstStyle/>
          <a:p>
            <a:r>
              <a:rPr lang="de-DE" sz="2400" dirty="0" smtClean="0">
                <a:latin typeface="Verdana" pitchFamily="34" charset="0"/>
              </a:rPr>
              <a:t>Überblick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1113" y="2268538"/>
            <a:ext cx="8016167" cy="4321175"/>
          </a:xfrm>
        </p:spPr>
        <p:txBody>
          <a:bodyPr/>
          <a:lstStyle/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AutoNum type="romanUcPeriod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Welche tatsächlichen Herausforderungen?</a:t>
            </a: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AutoNum type="romanUcPeriod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Novellierungsbedarf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des geltenden Rechts? </a:t>
            </a:r>
            <a:endParaRPr lang="de-DE" sz="2000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AutoNum type="romanUcPeriod"/>
            </a:pPr>
            <a:r>
              <a:rPr lang="de-DE" sz="2000" dirty="0">
                <a:solidFill>
                  <a:schemeClr val="tx2"/>
                </a:solidFill>
                <a:latin typeface="Verdana" pitchFamily="34" charset="0"/>
              </a:rPr>
              <a:t>Plattform, EPG und Portal als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unscharfe Begriffe</a:t>
            </a:r>
            <a:endParaRPr lang="de-DE" sz="2000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AutoNum type="romanUcPeriod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Notwendigkeit des Konzepts eines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Medienkollisionsrechts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?</a:t>
            </a: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AutoNum type="romanUcPeriod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Zusammenfassung</a:t>
            </a:r>
            <a:endParaRPr lang="de-DE" sz="2000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Char char="Ø"/>
            </a:pPr>
            <a:endParaRPr lang="de-DE" sz="2000" dirty="0" smtClean="0">
              <a:latin typeface="Verdana" pitchFamily="34" charset="0"/>
            </a:endParaRP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Char char="Ø"/>
            </a:pPr>
            <a:endParaRPr lang="de-DE" sz="2000" dirty="0" smtClean="0">
              <a:latin typeface="Verdana" pitchFamily="34" charset="0"/>
            </a:endParaRP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Char char="Ø"/>
            </a:pPr>
            <a:endParaRPr lang="de-DE" sz="2000" dirty="0" smtClean="0">
              <a:latin typeface="Verdana" pitchFamily="34" charset="0"/>
            </a:endParaRP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Char char="Ø"/>
            </a:pPr>
            <a:endParaRPr lang="de-DE" sz="2000" dirty="0" smtClean="0">
              <a:latin typeface="Verdana" pitchFamily="34" charset="0"/>
            </a:endParaRP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Char char="Ø"/>
            </a:pPr>
            <a:endParaRPr lang="de-DE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38413" y="1260475"/>
            <a:ext cx="7777162" cy="1008063"/>
          </a:xfrm>
        </p:spPr>
        <p:txBody>
          <a:bodyPr/>
          <a:lstStyle/>
          <a:p>
            <a:r>
              <a:rPr lang="de-DE" sz="2400" dirty="0" smtClean="0">
                <a:latin typeface="Verdana" pitchFamily="34" charset="0"/>
              </a:rPr>
              <a:t>Lineares Programm ./. Nichtlineare Vernetzung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1113" y="2088444"/>
            <a:ext cx="7367587" cy="4501270"/>
          </a:xfrm>
        </p:spPr>
        <p:txBody>
          <a:bodyPr/>
          <a:lstStyle/>
          <a:p>
            <a:pPr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Ausgangspunkt: Einführung hybrider Systeme, die Fernsehen und Internet auf einem Gerät zusammen-bringen </a:t>
            </a:r>
          </a:p>
          <a:p>
            <a:pPr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Folge: Kollision zwischen der Logik linear ausgerichteter Rundfunkprogramme und der Logik nichtlinearer Vernetzung</a:t>
            </a:r>
          </a:p>
          <a:p>
            <a:pPr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Trend: Auflösung von Programmstrukturen und – damit verbunden – die Fragmentierung von Öffentlichkeit  („</a:t>
            </a:r>
            <a:r>
              <a:rPr lang="de-DE" sz="2000" dirty="0" err="1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great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unbundling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“)</a:t>
            </a:r>
          </a:p>
          <a:p>
            <a:endParaRPr lang="de-DE" sz="2000" dirty="0" smtClean="0">
              <a:solidFill>
                <a:schemeClr val="tx2"/>
              </a:solidFill>
              <a:latin typeface="Verdana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72690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38413" y="1260475"/>
            <a:ext cx="7777162" cy="1008063"/>
          </a:xfrm>
        </p:spPr>
        <p:txBody>
          <a:bodyPr/>
          <a:lstStyle/>
          <a:p>
            <a:r>
              <a:rPr lang="de-DE" sz="2400" dirty="0" smtClean="0">
                <a:latin typeface="Verdana" pitchFamily="34" charset="0"/>
                <a:sym typeface="Wingdings" pitchFamily="2" charset="2"/>
              </a:rPr>
              <a:t>Kollision zwischen der Logik linear ausgerichteter</a:t>
            </a:r>
            <a:br>
              <a:rPr lang="de-DE" sz="2400" dirty="0" smtClean="0">
                <a:latin typeface="Verdana" pitchFamily="34" charset="0"/>
                <a:sym typeface="Wingdings" pitchFamily="2" charset="2"/>
              </a:rPr>
            </a:br>
            <a:r>
              <a:rPr lang="de-DE" sz="2400" dirty="0" smtClean="0">
                <a:latin typeface="Verdana" pitchFamily="34" charset="0"/>
                <a:sym typeface="Wingdings" pitchFamily="2" charset="2"/>
              </a:rPr>
              <a:t>Rundfunkprogramme und der Logik nichtlinearer</a:t>
            </a:r>
            <a:br>
              <a:rPr lang="de-DE" sz="2400" dirty="0" smtClean="0">
                <a:latin typeface="Verdana" pitchFamily="34" charset="0"/>
                <a:sym typeface="Wingdings" pitchFamily="2" charset="2"/>
              </a:rPr>
            </a:br>
            <a:r>
              <a:rPr lang="de-DE" sz="2400" dirty="0" smtClean="0">
                <a:latin typeface="Verdana" pitchFamily="34" charset="0"/>
                <a:sym typeface="Wingdings" pitchFamily="2" charset="2"/>
              </a:rPr>
              <a:t>Vernetzung</a:t>
            </a:r>
            <a:endParaRPr lang="de-DE" sz="2400" dirty="0" smtClean="0">
              <a:latin typeface="Times New Roman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3398400"/>
            <a:ext cx="84899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53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9675" y="2268538"/>
            <a:ext cx="7367588" cy="4321175"/>
          </a:xfrm>
        </p:spPr>
        <p:txBody>
          <a:bodyPr/>
          <a:lstStyle/>
          <a:p>
            <a:endParaRPr lang="de-DE" sz="2400" dirty="0" smtClean="0">
              <a:latin typeface="Times New Roman" pitchFamily="18" charset="0"/>
              <a:sym typeface="Wingdings" pitchFamily="2" charset="2"/>
            </a:endParaRPr>
          </a:p>
          <a:p>
            <a:endParaRPr lang="de-DE" sz="2400" dirty="0" smtClean="0">
              <a:latin typeface="Times New Roman" pitchFamily="18" charset="0"/>
              <a:sym typeface="Wingdings" pitchFamily="2" charset="2"/>
            </a:endParaRPr>
          </a:p>
          <a:p>
            <a:endParaRPr lang="de-DE" dirty="0" smtClean="0">
              <a:sym typeface="Wingdings" pitchFamily="2" charset="2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200" y="3398838"/>
            <a:ext cx="8551863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ChangeArrowheads="1"/>
          </p:cNvSpPr>
          <p:nvPr/>
        </p:nvSpPr>
        <p:spPr bwMode="gray">
          <a:xfrm>
            <a:off x="2538413" y="1260475"/>
            <a:ext cx="77771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95363" eaLnBrk="0" hangingPunct="0">
              <a:lnSpc>
                <a:spcPct val="125000"/>
              </a:lnSpc>
            </a:pPr>
            <a:endParaRPr lang="de-DE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gray">
          <a:xfrm>
            <a:off x="2520000" y="1260000"/>
            <a:ext cx="77771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95363" eaLnBrk="0" hangingPunct="0">
              <a:lnSpc>
                <a:spcPct val="125000"/>
              </a:lnSpc>
            </a:pPr>
            <a:r>
              <a:rPr lang="de-DE" sz="24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Auflösung von Programmstrukturen und –</a:t>
            </a: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</a:t>
            </a:r>
          </a:p>
          <a:p>
            <a:pPr defTabSz="995363" eaLnBrk="0" hangingPunct="0">
              <a:lnSpc>
                <a:spcPct val="125000"/>
              </a:lnSpc>
            </a:pP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damit verbunden – die Fragmentierung von</a:t>
            </a:r>
          </a:p>
          <a:p>
            <a:pPr defTabSz="995363" eaLnBrk="0" hangingPunct="0">
              <a:lnSpc>
                <a:spcPct val="125000"/>
              </a:lnSpc>
            </a:pP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Öffentlichkeit („</a:t>
            </a:r>
            <a:r>
              <a:rPr lang="de-DE" sz="2400" dirty="0" err="1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great</a:t>
            </a: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unbundling</a:t>
            </a: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“)</a:t>
            </a:r>
            <a:b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endParaRPr lang="de-DE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6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8400" y="1260475"/>
            <a:ext cx="7777163" cy="1008063"/>
          </a:xfrm>
        </p:spPr>
        <p:txBody>
          <a:bodyPr/>
          <a:lstStyle/>
          <a:p>
            <a:r>
              <a:rPr lang="de-DE" sz="2400" dirty="0" smtClean="0">
                <a:latin typeface="Verdana" pitchFamily="34" charset="0"/>
              </a:rPr>
              <a:t>Alleine Schutz eines Geschäftsmodells?</a:t>
            </a:r>
            <a:endParaRPr lang="de-DE" sz="2400" dirty="0" smtClean="0">
              <a:latin typeface="Verdana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2408238"/>
            <a:ext cx="772795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79675" y="2268538"/>
            <a:ext cx="7367588" cy="4321175"/>
          </a:xfrm>
        </p:spPr>
        <p:txBody>
          <a:bodyPr/>
          <a:lstStyle/>
          <a:p>
            <a:endParaRPr lang="de-DE" sz="2400" smtClean="0">
              <a:latin typeface="Times New Roman" pitchFamily="18" charset="0"/>
              <a:sym typeface="Wingdings" pitchFamily="2" charset="2"/>
            </a:endParaRPr>
          </a:p>
          <a:p>
            <a:endParaRPr lang="de-DE" sz="2400" smtClean="0">
              <a:latin typeface="Times New Roman" pitchFamily="18" charset="0"/>
              <a:sym typeface="Wingdings" pitchFamily="2" charset="2"/>
            </a:endParaRPr>
          </a:p>
          <a:p>
            <a:endParaRPr lang="de-DE" smtClean="0">
              <a:sym typeface="Wingdings" pitchFamily="2" charset="2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4300" y="2808524"/>
            <a:ext cx="8135938" cy="34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2"/>
          <p:cNvSpPr>
            <a:spLocks noChangeArrowheads="1"/>
          </p:cNvSpPr>
          <p:nvPr/>
        </p:nvSpPr>
        <p:spPr bwMode="gray">
          <a:xfrm>
            <a:off x="2678400" y="1260475"/>
            <a:ext cx="77771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95363" eaLnBrk="0" hangingPunct="0">
              <a:lnSpc>
                <a:spcPct val="125000"/>
              </a:lnSpc>
            </a:pP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Notwendigkeit </a:t>
            </a:r>
            <a:r>
              <a:rPr lang="de-DE" sz="24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der Ausgestaltung </a:t>
            </a: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eines</a:t>
            </a:r>
          </a:p>
          <a:p>
            <a:pPr defTabSz="995363" eaLnBrk="0" hangingPunct="0">
              <a:lnSpc>
                <a:spcPct val="125000"/>
              </a:lnSpc>
            </a:pP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Medienkollisionsrechts?</a:t>
            </a:r>
            <a:endParaRPr lang="de-DE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06724" y="3636963"/>
            <a:ext cx="7560555" cy="1033462"/>
          </a:xfrm>
        </p:spPr>
        <p:txBody>
          <a:bodyPr anchor="b"/>
          <a:lstStyle/>
          <a:p>
            <a:pPr eaLnBrk="1" hangingPunct="1"/>
            <a:r>
              <a:rPr lang="de-DE" sz="2800" dirty="0" smtClean="0">
                <a:latin typeface="Times New Roman" pitchFamily="18" charset="0"/>
              </a:rPr>
              <a:t/>
            </a:r>
            <a:br>
              <a:rPr lang="de-DE" sz="2800" dirty="0" smtClean="0">
                <a:latin typeface="Times New Roman" pitchFamily="18" charset="0"/>
              </a:rPr>
            </a:br>
            <a:r>
              <a:rPr lang="de-DE" sz="2400" dirty="0" smtClean="0">
                <a:latin typeface="Verdana" pitchFamily="34" charset="0"/>
              </a:rPr>
              <a:t>V</a:t>
            </a:r>
            <a:r>
              <a:rPr lang="de-DE" sz="2400" dirty="0" smtClean="0">
                <a:latin typeface="Verdana" pitchFamily="34" charset="0"/>
              </a:rPr>
              <a:t>. Zusammenfassung </a:t>
            </a:r>
            <a:r>
              <a:rPr lang="de-DE" sz="2800" dirty="0" smtClean="0">
                <a:latin typeface="Times New Roman" pitchFamily="18" charset="0"/>
              </a:rPr>
              <a:t> </a:t>
            </a:r>
            <a:endParaRPr lang="de-DE" sz="2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23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73338" y="1260475"/>
            <a:ext cx="7777162" cy="1008063"/>
          </a:xfrm>
        </p:spPr>
        <p:txBody>
          <a:bodyPr/>
          <a:lstStyle/>
          <a:p>
            <a:r>
              <a:rPr lang="de-DE" sz="2400" dirty="0" smtClean="0">
                <a:latin typeface="Verdana" pitchFamily="34" charset="0"/>
              </a:rPr>
              <a:t>Zusammenfassung</a:t>
            </a:r>
            <a:endParaRPr lang="de-DE" sz="2400" dirty="0" smtClean="0">
              <a:latin typeface="Verdana" pitchFamily="34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1113" y="2268538"/>
            <a:ext cx="7908155" cy="4321175"/>
          </a:xfrm>
        </p:spPr>
        <p:txBody>
          <a:bodyPr/>
          <a:lstStyle/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AutoNum type="romanUcPeriod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Novellierungsbedarf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des geltenden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Rechts?</a:t>
            </a: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AutoNum type="romanUcPeriod"/>
            </a:pPr>
            <a:r>
              <a:rPr lang="de-DE" sz="2000" dirty="0">
                <a:solidFill>
                  <a:schemeClr val="tx2"/>
                </a:solidFill>
                <a:latin typeface="Verdana" pitchFamily="34" charset="0"/>
              </a:rPr>
              <a:t>Plattform, EPG und Portal als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unscharfe Begriffe: Novellierungsbedarf des </a:t>
            </a:r>
            <a:r>
              <a:rPr lang="de-DE" sz="2000" dirty="0" err="1" smtClean="0">
                <a:solidFill>
                  <a:schemeClr val="tx2"/>
                </a:solidFill>
                <a:latin typeface="Verdana" pitchFamily="34" charset="0"/>
              </a:rPr>
              <a:t>RStV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!</a:t>
            </a:r>
            <a:endParaRPr lang="de-DE" sz="2000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AutoNum type="romanUcPeriod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Notwendigkeit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des Konzepts eines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Medienkollisionsrechts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</a:rPr>
              <a:t>? </a:t>
            </a:r>
            <a:endParaRPr lang="de-DE" sz="2000" dirty="0" smtClean="0">
              <a:solidFill>
                <a:schemeClr val="tx2"/>
              </a:solidFill>
              <a:latin typeface="Verdana" pitchFamily="34" charset="0"/>
            </a:endParaRP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Char char="Ø"/>
            </a:pPr>
            <a:endParaRPr lang="de-DE" sz="2000" dirty="0" smtClean="0">
              <a:latin typeface="Verdana" pitchFamily="34" charset="0"/>
            </a:endParaRP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Char char="Ø"/>
            </a:pPr>
            <a:endParaRPr lang="de-DE" sz="2000" dirty="0" smtClean="0">
              <a:latin typeface="Verdana" pitchFamily="34" charset="0"/>
            </a:endParaRP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Char char="Ø"/>
            </a:pPr>
            <a:endParaRPr lang="de-DE" sz="2000" dirty="0" smtClean="0">
              <a:latin typeface="Verdana" pitchFamily="34" charset="0"/>
            </a:endParaRP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Char char="Ø"/>
            </a:pPr>
            <a:endParaRPr lang="de-DE" sz="2000" dirty="0" smtClean="0">
              <a:latin typeface="Verdana" pitchFamily="34" charset="0"/>
            </a:endParaRPr>
          </a:p>
          <a:p>
            <a:pPr marL="457200" indent="-457200">
              <a:lnSpc>
                <a:spcPct val="85000"/>
              </a:lnSpc>
              <a:spcAft>
                <a:spcPts val="1438"/>
              </a:spcAft>
              <a:buFont typeface="Wingdings" pitchFamily="2" charset="2"/>
              <a:buChar char="Ø"/>
            </a:pPr>
            <a:endParaRPr lang="de-DE" sz="20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3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06725" y="3636963"/>
            <a:ext cx="6877050" cy="1033462"/>
          </a:xfrm>
        </p:spPr>
        <p:txBody>
          <a:bodyPr anchor="b"/>
          <a:lstStyle/>
          <a:p>
            <a:pPr eaLnBrk="1" hangingPunct="1"/>
            <a:r>
              <a:rPr lang="de-DE" sz="2800" dirty="0" smtClean="0">
                <a:latin typeface="Times New Roman" pitchFamily="18" charset="0"/>
              </a:rPr>
              <a:t/>
            </a:r>
            <a:br>
              <a:rPr lang="de-DE" sz="2800" dirty="0" smtClean="0">
                <a:latin typeface="Times New Roman" pitchFamily="18" charset="0"/>
              </a:rPr>
            </a:br>
            <a:r>
              <a:rPr lang="de-DE" sz="2400" dirty="0" smtClean="0">
                <a:latin typeface="Verdana" pitchFamily="34" charset="0"/>
              </a:rPr>
              <a:t>I</a:t>
            </a:r>
            <a:r>
              <a:rPr lang="de-DE" sz="2400" dirty="0" smtClean="0">
                <a:latin typeface="Verdana" pitchFamily="34" charset="0"/>
              </a:rPr>
              <a:t>. </a:t>
            </a:r>
            <a:r>
              <a:rPr lang="de-DE" sz="2400" dirty="0" smtClean="0">
                <a:latin typeface="Verdana" pitchFamily="34" charset="0"/>
              </a:rPr>
              <a:t>Welche tatsächlichen Herausforderungen? </a:t>
            </a:r>
            <a:endParaRPr lang="de-DE" sz="24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0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66975" y="1260475"/>
            <a:ext cx="7920038" cy="1008063"/>
          </a:xfrm>
        </p:spPr>
        <p:txBody>
          <a:bodyPr/>
          <a:lstStyle/>
          <a:p>
            <a:r>
              <a:rPr lang="de-DE" sz="2400" dirty="0" smtClean="0">
                <a:latin typeface="Verdana" pitchFamily="34" charset="0"/>
                <a:sym typeface="Wingdings" pitchFamily="2" charset="2"/>
              </a:rPr>
              <a:t>Ausgestaltung der Such- und Empfehlungssysteme</a:t>
            </a:r>
            <a:endParaRPr lang="de-DE" sz="2400" dirty="0" smtClean="0">
              <a:latin typeface="Verdan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79675" y="2556570"/>
            <a:ext cx="4054475" cy="2556209"/>
          </a:xfrm>
        </p:spPr>
        <p:txBody>
          <a:bodyPr/>
          <a:lstStyle/>
          <a:p>
            <a:pPr marL="0" indent="0">
              <a:lnSpc>
                <a:spcPct val="95000"/>
              </a:lnSpc>
              <a:buFontTx/>
              <a:buChar char="•"/>
            </a:pPr>
            <a:r>
              <a:rPr lang="de-DE" sz="20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Ausgangspunkt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: Einführung   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de-DE" sz="20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hybrider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Systeme</a:t>
            </a:r>
          </a:p>
          <a:p>
            <a:pPr marL="0" indent="0">
              <a:lnSpc>
                <a:spcPct val="95000"/>
              </a:lnSpc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Relevanz: Ausgestaltung    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  von EPG und Portalen,   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  insbesondere ihrer Benutzer-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  </a:t>
            </a:r>
            <a:r>
              <a:rPr lang="de-DE" sz="2000" dirty="0" err="1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oberflächen</a:t>
            </a:r>
            <a:endParaRPr lang="de-DE" sz="2000" dirty="0" smtClean="0">
              <a:solidFill>
                <a:schemeClr val="tx2"/>
              </a:solidFill>
              <a:latin typeface="Verdana" pitchFamily="34" charset="0"/>
              <a:sym typeface="Wingdings" pitchFamily="2" charset="2"/>
            </a:endParaRPr>
          </a:p>
          <a:p>
            <a:pPr marL="0" indent="0">
              <a:lnSpc>
                <a:spcPct val="95000"/>
              </a:lnSpc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     </a:t>
            </a:r>
            <a:endParaRPr lang="de-DE" dirty="0" smtClean="0">
              <a:solidFill>
                <a:schemeClr val="tx2"/>
              </a:solidFill>
              <a:latin typeface="Verdana" pitchFamily="34" charset="0"/>
              <a:sym typeface="Wingdings" pitchFamily="2" charset="2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4950" y="2292734"/>
            <a:ext cx="35496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000" y="1872000"/>
            <a:ext cx="7146925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gray">
          <a:xfrm>
            <a:off x="2717800" y="1260000"/>
            <a:ext cx="784948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95363" eaLnBrk="0" hangingPunct="0">
              <a:lnSpc>
                <a:spcPct val="125000"/>
              </a:lnSpc>
            </a:pP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Software (und Hardware) der Endgeräte </a:t>
            </a:r>
            <a:r>
              <a:rPr lang="de-DE" sz="24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bestimmt </a:t>
            </a: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Gestaltung der </a:t>
            </a:r>
            <a:r>
              <a:rPr lang="de-DE" sz="24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Benutzeroberfläche auf Endgeräten</a:t>
            </a:r>
            <a:endParaRPr lang="de-DE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75" y="2805113"/>
            <a:ext cx="44799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ChangeArrowheads="1"/>
          </p:cNvSpPr>
          <p:nvPr/>
        </p:nvSpPr>
        <p:spPr bwMode="gray">
          <a:xfrm>
            <a:off x="2717800" y="1260000"/>
            <a:ext cx="77771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95363" eaLnBrk="0" hangingPunct="0">
              <a:lnSpc>
                <a:spcPct val="125000"/>
              </a:lnSpc>
            </a:pP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Bildi</a:t>
            </a: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ntegrität </a:t>
            </a:r>
            <a:r>
              <a:rPr lang="de-DE" sz="2400" dirty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der </a:t>
            </a: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Rundfunkinhalte/Signalschutz</a:t>
            </a:r>
            <a:endParaRPr lang="de-DE" sz="2400" dirty="0" smtClean="0">
              <a:solidFill>
                <a:schemeClr val="tx2"/>
              </a:solidFill>
              <a:latin typeface="Verdana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3657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06725" y="3636963"/>
            <a:ext cx="6877050" cy="1033462"/>
          </a:xfrm>
        </p:spPr>
        <p:txBody>
          <a:bodyPr anchor="b"/>
          <a:lstStyle/>
          <a:p>
            <a:pPr eaLnBrk="1" hangingPunct="1"/>
            <a:r>
              <a:rPr lang="de-DE" sz="2800" dirty="0" smtClean="0">
                <a:latin typeface="Times New Roman" pitchFamily="18" charset="0"/>
              </a:rPr>
              <a:t/>
            </a:r>
            <a:br>
              <a:rPr lang="de-DE" sz="2800" dirty="0" smtClean="0">
                <a:latin typeface="Times New Roman" pitchFamily="18" charset="0"/>
              </a:rPr>
            </a:br>
            <a:r>
              <a:rPr lang="de-DE" sz="2400" dirty="0" smtClean="0">
                <a:latin typeface="Verdana" pitchFamily="34" charset="0"/>
              </a:rPr>
              <a:t>II. </a:t>
            </a:r>
            <a:r>
              <a:rPr lang="de-DE" sz="2400" dirty="0" smtClean="0">
                <a:latin typeface="Verdana" pitchFamily="34" charset="0"/>
              </a:rPr>
              <a:t>Novellierungsbedarf des Rechts?</a:t>
            </a:r>
          </a:p>
        </p:txBody>
      </p:sp>
    </p:spTree>
    <p:extLst>
      <p:ext uri="{BB962C8B-B14F-4D97-AF65-F5344CB8AC3E}">
        <p14:creationId xmlns:p14="http://schemas.microsoft.com/office/powerpoint/2010/main" val="162313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8400" y="1260000"/>
            <a:ext cx="7777162" cy="1008062"/>
          </a:xfrm>
        </p:spPr>
        <p:txBody>
          <a:bodyPr/>
          <a:lstStyle/>
          <a:p>
            <a:r>
              <a:rPr lang="de-DE" sz="2400" dirty="0" smtClean="0">
                <a:latin typeface="Verdana" pitchFamily="34" charset="0"/>
              </a:rPr>
              <a:t>Forderungen des Rundfunks an die Länder </a:t>
            </a:r>
            <a:r>
              <a:rPr lang="de-DE" sz="2400" dirty="0" smtClean="0">
                <a:latin typeface="Verdana" pitchFamily="34" charset="0"/>
              </a:rPr>
              <a:t/>
            </a:r>
            <a:br>
              <a:rPr lang="de-DE" sz="2400" dirty="0" smtClean="0">
                <a:latin typeface="Verdana" pitchFamily="34" charset="0"/>
              </a:rPr>
            </a:br>
            <a:r>
              <a:rPr lang="de-DE" sz="2400" dirty="0" smtClean="0">
                <a:latin typeface="Verdana" pitchFamily="34" charset="0"/>
              </a:rPr>
              <a:t>(auszugsweise)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59633" y="1980431"/>
            <a:ext cx="7367587" cy="4321175"/>
          </a:xfrm>
        </p:spPr>
        <p:txBody>
          <a:bodyPr/>
          <a:lstStyle/>
          <a:p>
            <a:endParaRPr lang="de-DE" sz="2400" dirty="0" smtClean="0">
              <a:latin typeface="Times New Roman" pitchFamily="18" charset="0"/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Gewährleistung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 eines diskriminierungsfreien und chancengleichen Zugangs</a:t>
            </a:r>
          </a:p>
          <a:p>
            <a:pPr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Gewährleistungen einer diskriminierungsfreien und chancengleichen Auffindbarkeit </a:t>
            </a:r>
            <a:endParaRPr lang="de-DE" sz="2000" dirty="0" smtClean="0">
              <a:solidFill>
                <a:schemeClr val="tx2"/>
              </a:solidFill>
              <a:latin typeface="Verdana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Schutz 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sym typeface="Wingdings" pitchFamily="2" charset="2"/>
              </a:rPr>
              <a:t>der Integrität der Rundfunkinhalte </a:t>
            </a:r>
          </a:p>
          <a:p>
            <a:pPr>
              <a:buFontTx/>
              <a:buNone/>
            </a:pPr>
            <a:endParaRPr lang="de-DE" sz="2000" dirty="0" smtClean="0">
              <a:solidFill>
                <a:schemeClr val="tx2"/>
              </a:solidFill>
              <a:latin typeface="Verdana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000" y="1872000"/>
            <a:ext cx="7146925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gray">
          <a:xfrm>
            <a:off x="2678400" y="1260000"/>
            <a:ext cx="77771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95363" eaLnBrk="0" hangingPunct="0">
              <a:lnSpc>
                <a:spcPct val="125000"/>
              </a:lnSpc>
            </a:pPr>
            <a:r>
              <a:rPr lang="de-DE" sz="2400" dirty="0">
                <a:solidFill>
                  <a:schemeClr val="tx2"/>
                </a:solidFill>
                <a:latin typeface="Verdana" pitchFamily="34" charset="0"/>
              </a:rPr>
              <a:t>Chancengleicher und diskriminierungsfreier</a:t>
            </a: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</a:rPr>
              <a:t> </a:t>
            </a:r>
          </a:p>
          <a:p>
            <a:pPr defTabSz="995363" eaLnBrk="0" hangingPunct="0">
              <a:lnSpc>
                <a:spcPct val="125000"/>
              </a:lnSpc>
            </a:pP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</a:rPr>
              <a:t>Zugang </a:t>
            </a:r>
            <a:r>
              <a:rPr lang="de-DE" sz="2400" dirty="0">
                <a:solidFill>
                  <a:schemeClr val="tx2"/>
                </a:solidFill>
                <a:latin typeface="Verdana" pitchFamily="34" charset="0"/>
              </a:rPr>
              <a:t>der </a:t>
            </a: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</a:rPr>
              <a:t>Programmveranstalter (</a:t>
            </a:r>
            <a:r>
              <a:rPr lang="de-DE" sz="2400" dirty="0">
                <a:solidFill>
                  <a:schemeClr val="tx2"/>
                </a:solidFill>
                <a:latin typeface="Verdana" pitchFamily="34" charset="0"/>
              </a:rPr>
              <a:t>§ 52c </a:t>
            </a:r>
            <a:r>
              <a:rPr lang="de-DE" sz="2400" dirty="0" err="1">
                <a:solidFill>
                  <a:schemeClr val="tx2"/>
                </a:solidFill>
                <a:latin typeface="Verdana" pitchFamily="34" charset="0"/>
              </a:rPr>
              <a:t>RStV</a:t>
            </a: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</a:rPr>
              <a:t>,</a:t>
            </a:r>
          </a:p>
          <a:p>
            <a:pPr defTabSz="995363" eaLnBrk="0" hangingPunct="0">
              <a:lnSpc>
                <a:spcPct val="125000"/>
              </a:lnSpc>
            </a:pPr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</a:rPr>
              <a:t>kartellrechtliches Diskriminierungsverbot</a:t>
            </a:r>
            <a:r>
              <a:rPr lang="de-DE" sz="2400" dirty="0">
                <a:solidFill>
                  <a:schemeClr val="tx2"/>
                </a:solidFill>
                <a:latin typeface="Verdana" pitchFamily="34" charset="0"/>
              </a:rPr>
              <a:t>)</a:t>
            </a:r>
            <a:r>
              <a:rPr lang="de-DE" sz="24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PALETTEDESIGNATOR" val="KSB_INTAX"/>
  <p:tag name="EXTENDEDCOLORPALETTEDESIGNATOR" val="KSB_INTA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FULLNAME" val="\\\\Inform001\\transfer (d)\\transfer\\projekte\\archiv\\projekte\\patrick\\projekte\\ksb intax\\ppt\\included data\\2010-02-07\\Folien-Start_Kapitelseite.jpg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5599"/>
      </a:dk2>
      <a:lt2>
        <a:srgbClr val="AAAAAA"/>
      </a:lt2>
      <a:accent1>
        <a:srgbClr val="E6E6E6"/>
      </a:accent1>
      <a:accent2>
        <a:srgbClr val="940E15"/>
      </a:accent2>
      <a:accent3>
        <a:srgbClr val="FFFFFF"/>
      </a:accent3>
      <a:accent4>
        <a:srgbClr val="000000"/>
      </a:accent4>
      <a:accent5>
        <a:srgbClr val="F0F0F0"/>
      </a:accent5>
      <a:accent6>
        <a:srgbClr val="860C12"/>
      </a:accent6>
      <a:hlink>
        <a:srgbClr val="DB6712"/>
      </a:hlink>
      <a:folHlink>
        <a:srgbClr val="F9B200"/>
      </a:folHlink>
    </a:clrScheme>
    <a:fontScheme name="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5599"/>
        </a:dk2>
        <a:lt2>
          <a:srgbClr val="AAAAAA"/>
        </a:lt2>
        <a:accent1>
          <a:srgbClr val="E6E6E6"/>
        </a:accent1>
        <a:accent2>
          <a:srgbClr val="940E15"/>
        </a:accent2>
        <a:accent3>
          <a:srgbClr val="FFFFFF"/>
        </a:accent3>
        <a:accent4>
          <a:srgbClr val="000000"/>
        </a:accent4>
        <a:accent5>
          <a:srgbClr val="F0F0F0"/>
        </a:accent5>
        <a:accent6>
          <a:srgbClr val="860C12"/>
        </a:accent6>
        <a:hlink>
          <a:srgbClr val="DB6712"/>
        </a:hlink>
        <a:folHlink>
          <a:srgbClr val="F9B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394</Words>
  <Application>Microsoft Macintosh PowerPoint</Application>
  <PresentationFormat>Benutzerdefiniert</PresentationFormat>
  <Paragraphs>85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Standarddesign</vt:lpstr>
      <vt:lpstr>Plattformregulierung: Stand und Entwicklungsperspektiven </vt:lpstr>
      <vt:lpstr>Überblick</vt:lpstr>
      <vt:lpstr> I. Welche tatsächlichen Herausforderungen? </vt:lpstr>
      <vt:lpstr>Ausgestaltung der Such- und Empfehlungssysteme</vt:lpstr>
      <vt:lpstr>PowerPoint-Präsentation</vt:lpstr>
      <vt:lpstr>PowerPoint-Präsentation</vt:lpstr>
      <vt:lpstr> II. Novellierungsbedarf des Rechts?</vt:lpstr>
      <vt:lpstr>Forderungen des Rundfunks an die Länder  (auszugsweise)</vt:lpstr>
      <vt:lpstr>PowerPoint-Präsentation</vt:lpstr>
      <vt:lpstr>Chancengleiche und diskriminierungsfreie Ausgestaltung der Such- und Empfehlungssysteme</vt:lpstr>
      <vt:lpstr>PowerPoint-Präsentation</vt:lpstr>
      <vt:lpstr> III. Plattform, EPG und Portale als  unscharfe Begriffe</vt:lpstr>
      <vt:lpstr>Plattform, EPG und Portal als unscharfe Begriffe</vt:lpstr>
      <vt:lpstr>Plattform, EPG und Portal als unscharfe Begriffe</vt:lpstr>
      <vt:lpstr>Plattform, EPG und Portale als unscharfe Begriffe</vt:lpstr>
      <vt:lpstr>Plattform, EPG und Portal als unscharfe Begriffe</vt:lpstr>
      <vt:lpstr>Novellierungsbedarf des Rechts? </vt:lpstr>
      <vt:lpstr>Novellierungsbedarf des Rechts? </vt:lpstr>
      <vt:lpstr> IV. Notwendigkeit des Konzepts eines Medienkollisionsrechts? </vt:lpstr>
      <vt:lpstr>Lineares Programm ./. Nichtlineare Vernetzung</vt:lpstr>
      <vt:lpstr>Kollision zwischen der Logik linear ausgerichteter Rundfunkprogramme und der Logik nichtlinearer Vernetzung</vt:lpstr>
      <vt:lpstr>PowerPoint-Präsentation</vt:lpstr>
      <vt:lpstr>Alleine Schutz eines Geschäftsmodells?</vt:lpstr>
      <vt:lpstr>PowerPoint-Präsentation</vt:lpstr>
      <vt:lpstr> V. Zusammenfassung  </vt:lpstr>
      <vt:lpstr>Zusammenfassung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subject/>
  <dc:creator/>
  <dc:description/>
  <cp:lastModifiedBy>Tobias Gostomzyk</cp:lastModifiedBy>
  <cp:revision>130</cp:revision>
  <dcterms:created xsi:type="dcterms:W3CDTF">2012-11-17T20:17:07Z</dcterms:created>
  <dcterms:modified xsi:type="dcterms:W3CDTF">2013-06-12T10:57:34Z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KSB_INTAX_template.pot</vt:lpwstr>
  </property>
</Properties>
</file>